
<file path=[Content_Types].xml><?xml version="1.0" encoding="utf-8"?>
<Types xmlns="http://schemas.openxmlformats.org/package/2006/content-types">
  <Default Extension="xml" ContentType="application/xml"/>
  <Default Extension="jpg" ContentType="image/jpeg"/>
  <Default Extension="tiff" ContentType="image/tiff"/>
  <Default Extension="emf" ContentType="image/x-emf"/>
  <Default Extension="jpeg" ContentType="image/jpeg"/>
  <Default Extension="rels" ContentType="application/vnd.openxmlformats-package.relationships+xml"/>
  <Default Extension="gif" ContentType="image/gif"/>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6"/>
  </p:notesMasterIdLst>
  <p:sldIdLst>
    <p:sldId id="436" r:id="rId2"/>
    <p:sldId id="437" r:id="rId3"/>
    <p:sldId id="438" r:id="rId4"/>
    <p:sldId id="439" r:id="rId5"/>
    <p:sldId id="440" r:id="rId6"/>
    <p:sldId id="441" r:id="rId7"/>
    <p:sldId id="442" r:id="rId8"/>
    <p:sldId id="443" r:id="rId9"/>
    <p:sldId id="444" r:id="rId10"/>
    <p:sldId id="445" r:id="rId11"/>
    <p:sldId id="446" r:id="rId12"/>
    <p:sldId id="447" r:id="rId13"/>
    <p:sldId id="448" r:id="rId14"/>
    <p:sldId id="449" r:id="rId15"/>
    <p:sldId id="415" r:id="rId16"/>
    <p:sldId id="422" r:id="rId17"/>
    <p:sldId id="423" r:id="rId18"/>
    <p:sldId id="434" r:id="rId19"/>
    <p:sldId id="419" r:id="rId20"/>
    <p:sldId id="420" r:id="rId21"/>
    <p:sldId id="416" r:id="rId22"/>
    <p:sldId id="421" r:id="rId23"/>
    <p:sldId id="393" r:id="rId24"/>
    <p:sldId id="424" r:id="rId25"/>
    <p:sldId id="425" r:id="rId26"/>
    <p:sldId id="427" r:id="rId27"/>
    <p:sldId id="429" r:id="rId28"/>
    <p:sldId id="428" r:id="rId29"/>
    <p:sldId id="430" r:id="rId30"/>
    <p:sldId id="431" r:id="rId31"/>
    <p:sldId id="432" r:id="rId32"/>
    <p:sldId id="433" r:id="rId33"/>
    <p:sldId id="359" r:id="rId34"/>
    <p:sldId id="344" r:id="rId35"/>
    <p:sldId id="346" r:id="rId36"/>
    <p:sldId id="388" r:id="rId37"/>
    <p:sldId id="353" r:id="rId38"/>
    <p:sldId id="355" r:id="rId39"/>
    <p:sldId id="392" r:id="rId40"/>
    <p:sldId id="390" r:id="rId41"/>
    <p:sldId id="391" r:id="rId42"/>
    <p:sldId id="389" r:id="rId43"/>
    <p:sldId id="417" r:id="rId44"/>
    <p:sldId id="435" r:id="rId4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rk Bourassa" initials="MB" lastIdx="0"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5854" autoAdjust="0"/>
    <p:restoredTop sz="88117" autoAdjust="0"/>
  </p:normalViewPr>
  <p:slideViewPr>
    <p:cSldViewPr snapToGrid="0" snapToObjects="1">
      <p:cViewPr>
        <p:scale>
          <a:sx n="130" d="100"/>
          <a:sy n="130" d="100"/>
        </p:scale>
        <p:origin x="1584" y="-136"/>
      </p:cViewPr>
      <p:guideLst>
        <p:guide orient="horz" pos="2160"/>
        <p:guide pos="2880"/>
      </p:guideLst>
    </p:cSldViewPr>
  </p:slideViewPr>
  <p:notesTextViewPr>
    <p:cViewPr>
      <p:scale>
        <a:sx n="100" d="100"/>
        <a:sy n="100" d="100"/>
      </p:scale>
      <p:origin x="0" y="0"/>
    </p:cViewPr>
  </p:notesTextViewPr>
  <p:sorterViewPr>
    <p:cViewPr>
      <p:scale>
        <a:sx n="60" d="100"/>
        <a:sy n="60" d="100"/>
      </p:scale>
      <p:origin x="0" y="0"/>
    </p:cViewPr>
  </p:sorterViewPr>
  <p:gridSpacing cx="76200" cy="76200"/>
</p:viewPr>
</file>

<file path=ppt/_rels/presentation.xml.rels><?xml version="1.0" encoding="UTF-8" standalone="yes"?>
<Relationships xmlns="http://schemas.openxmlformats.org/package/2006/relationships"><Relationship Id="rId46" Type="http://schemas.openxmlformats.org/officeDocument/2006/relationships/notesMaster" Target="notesMasters/notesMaster1.xml"/><Relationship Id="rId47" Type="http://schemas.openxmlformats.org/officeDocument/2006/relationships/commentAuthors" Target="commentAuthors.xml"/><Relationship Id="rId48" Type="http://schemas.openxmlformats.org/officeDocument/2006/relationships/presProps" Target="presProps.xml"/><Relationship Id="rId49" Type="http://schemas.openxmlformats.org/officeDocument/2006/relationships/viewProps" Target="viewProp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50" Type="http://schemas.openxmlformats.org/officeDocument/2006/relationships/theme" Target="theme/theme1.xml"/><Relationship Id="rId51"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42AAE25-C799-D342-9F01-8B8C5A70687C}" type="datetimeFigureOut">
              <a:rPr lang="en-US" smtClean="0"/>
              <a:pPr/>
              <a:t>3/22/18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A8D62E2-F59E-6846-BBC0-89ED636CEE3F}" type="slidenum">
              <a:rPr lang="en-US" smtClean="0"/>
              <a:pPr/>
              <a:t>‹#›</a:t>
            </a:fld>
            <a:endParaRPr lang="en-US"/>
          </a:p>
        </p:txBody>
      </p:sp>
    </p:spTree>
    <p:extLst>
      <p:ext uri="{BB962C8B-B14F-4D97-AF65-F5344CB8AC3E}">
        <p14:creationId xmlns:p14="http://schemas.microsoft.com/office/powerpoint/2010/main" val="349788100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I’m thinking of myself here as a moderator. Many</a:t>
            </a:r>
            <a:r>
              <a:rPr lang="en-US" baseline="0" dirty="0" smtClean="0"/>
              <a:t> of you in the audience know more about the upcoming missions and questions of interest. I’ve polled other colleagues from surface flux and air-sea interaction groups. Here is what they said and hoped that we could discuss. </a:t>
            </a:r>
          </a:p>
          <a:p>
            <a:endParaRPr lang="en-US" baseline="0" dirty="0" smtClean="0"/>
          </a:p>
          <a:p>
            <a:r>
              <a:rPr lang="en-US" baseline="0" dirty="0" smtClean="0"/>
              <a:t>We are trying to identify ways that we can direct our efforts now. </a:t>
            </a:r>
            <a:endParaRPr lang="en-US" dirty="0"/>
          </a:p>
        </p:txBody>
      </p:sp>
      <p:sp>
        <p:nvSpPr>
          <p:cNvPr id="4" name="Slide Number Placeholder 3"/>
          <p:cNvSpPr>
            <a:spLocks noGrp="1"/>
          </p:cNvSpPr>
          <p:nvPr>
            <p:ph type="sldNum" sz="quarter" idx="10"/>
          </p:nvPr>
        </p:nvSpPr>
        <p:spPr/>
        <p:txBody>
          <a:bodyPr/>
          <a:lstStyle/>
          <a:p>
            <a:fld id="{50D64B11-E49A-FE45-82B1-862D76EA21F9}" type="slidenum">
              <a:rPr lang="en-US" smtClean="0"/>
              <a:t>2</a:t>
            </a:fld>
            <a:endParaRPr lang="en-US"/>
          </a:p>
        </p:txBody>
      </p:sp>
    </p:spTree>
    <p:extLst>
      <p:ext uri="{BB962C8B-B14F-4D97-AF65-F5344CB8AC3E}">
        <p14:creationId xmlns:p14="http://schemas.microsoft.com/office/powerpoint/2010/main" val="19354175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0D64B11-E49A-FE45-82B1-862D76EA21F9}" type="slidenum">
              <a:rPr lang="en-US" smtClean="0"/>
              <a:t>4</a:t>
            </a:fld>
            <a:endParaRPr lang="en-US"/>
          </a:p>
        </p:txBody>
      </p:sp>
    </p:spTree>
    <p:extLst>
      <p:ext uri="{BB962C8B-B14F-4D97-AF65-F5344CB8AC3E}">
        <p14:creationId xmlns:p14="http://schemas.microsoft.com/office/powerpoint/2010/main" val="17596411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Only 7% of the magnitude of LHF is contributed to F, whereas 100% of the SHF is contributed to F. </a:t>
            </a:r>
          </a:p>
          <a:p>
            <a:r>
              <a:rPr lang="en-US" dirty="0" smtClean="0"/>
              <a:t>LHF ~ 10-30 x SHF, but the fraction of F due to </a:t>
            </a:r>
            <a:r>
              <a:rPr lang="en-US" dirty="0" err="1" smtClean="0"/>
              <a:t>Qlat</a:t>
            </a:r>
            <a:r>
              <a:rPr lang="en-US" dirty="0" smtClean="0"/>
              <a:t> is still low</a:t>
            </a:r>
            <a:r>
              <a:rPr lang="en-US" baseline="0" dirty="0" smtClean="0"/>
              <a:t> compared to that of </a:t>
            </a:r>
            <a:r>
              <a:rPr lang="en-US" baseline="0" dirty="0" err="1" smtClean="0"/>
              <a:t>Qsens</a:t>
            </a:r>
            <a:r>
              <a:rPr lang="en-US" baseline="0" dirty="0" smtClean="0"/>
              <a:t>. </a:t>
            </a:r>
          </a:p>
          <a:p>
            <a:r>
              <a:rPr lang="en-US" baseline="0" dirty="0" smtClean="0"/>
              <a:t>F is important because it help determines the flux at the top of the atmospheric boundary layer according to observations and has been implemented as a boundary layer scheme. </a:t>
            </a:r>
            <a:endParaRPr lang="en-US" dirty="0"/>
          </a:p>
        </p:txBody>
      </p:sp>
      <p:sp>
        <p:nvSpPr>
          <p:cNvPr id="4" name="Slide Number Placeholder 3"/>
          <p:cNvSpPr>
            <a:spLocks noGrp="1"/>
          </p:cNvSpPr>
          <p:nvPr>
            <p:ph type="sldNum" sz="quarter" idx="10"/>
          </p:nvPr>
        </p:nvSpPr>
        <p:spPr/>
        <p:txBody>
          <a:bodyPr/>
          <a:lstStyle/>
          <a:p>
            <a:fld id="{DA6BA33B-B02E-B94A-8EF8-76BD5BB9238A}" type="slidenum">
              <a:rPr lang="en-US" smtClean="0"/>
              <a:t>5</a:t>
            </a:fld>
            <a:endParaRPr lang="en-US"/>
          </a:p>
        </p:txBody>
      </p:sp>
    </p:spTree>
    <p:extLst>
      <p:ext uri="{BB962C8B-B14F-4D97-AF65-F5344CB8AC3E}">
        <p14:creationId xmlns:p14="http://schemas.microsoft.com/office/powerpoint/2010/main" val="15589354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It isn’t until the clouds have formed that the “latent” energy is realized. Before that, </a:t>
            </a:r>
            <a:r>
              <a:rPr lang="en-US" baseline="0" dirty="0" err="1" smtClean="0"/>
              <a:t>Qlat</a:t>
            </a:r>
            <a:r>
              <a:rPr lang="en-US" baseline="0" dirty="0" smtClean="0"/>
              <a:t> has a role in the buoyancy flux. </a:t>
            </a:r>
            <a:endParaRPr lang="en-US" dirty="0" smtClean="0"/>
          </a:p>
          <a:p>
            <a:r>
              <a:rPr lang="en-US" dirty="0" smtClean="0"/>
              <a:t>Boundary layer clouds are moving moisture, momentum,</a:t>
            </a:r>
            <a:r>
              <a:rPr lang="en-US" baseline="0" dirty="0" smtClean="0"/>
              <a:t> and heat from the sea surface into the FA. </a:t>
            </a:r>
            <a:endParaRPr lang="en-US" dirty="0" smtClean="0"/>
          </a:p>
          <a:p>
            <a:endParaRPr lang="en-US" dirty="0" smtClean="0"/>
          </a:p>
          <a:p>
            <a:r>
              <a:rPr lang="en-US" dirty="0" smtClean="0"/>
              <a:t>The afternoon increase in rain and cloudiness, (the beginning</a:t>
            </a:r>
            <a:r>
              <a:rPr lang="en-US" baseline="0" dirty="0" smtClean="0"/>
              <a:t>, not the peak)</a:t>
            </a:r>
            <a:r>
              <a:rPr lang="en-US" dirty="0" smtClean="0"/>
              <a:t> coincides with the afternoon</a:t>
            </a:r>
            <a:r>
              <a:rPr lang="en-US" baseline="0" dirty="0" smtClean="0"/>
              <a:t> increase in F and SST</a:t>
            </a:r>
          </a:p>
          <a:p>
            <a:r>
              <a:rPr lang="en-US" baseline="0" dirty="0" smtClean="0"/>
              <a:t>The LCL moves up a the same time as the mixed layer top, </a:t>
            </a:r>
            <a:r>
              <a:rPr lang="en-US" baseline="0" dirty="0" err="1" smtClean="0"/>
              <a:t>zi</a:t>
            </a:r>
            <a:r>
              <a:rPr lang="en-US" baseline="0" dirty="0" smtClean="0"/>
              <a:t>, but the distance between them is narrowed at 2 pm. </a:t>
            </a:r>
          </a:p>
          <a:p>
            <a:r>
              <a:rPr lang="en-US" baseline="0" dirty="0" smtClean="0"/>
              <a:t>The LCL and </a:t>
            </a:r>
            <a:r>
              <a:rPr lang="en-US" baseline="0" dirty="0" err="1" smtClean="0"/>
              <a:t>zi</a:t>
            </a:r>
            <a:r>
              <a:rPr lang="en-US" baseline="0" dirty="0" smtClean="0"/>
              <a:t> both lower in height and become closer together between 11 pm </a:t>
            </a:r>
            <a:r>
              <a:rPr lang="mr-IN" baseline="0" dirty="0" smtClean="0"/>
              <a:t>–</a:t>
            </a:r>
            <a:r>
              <a:rPr lang="en-US" baseline="0" dirty="0" smtClean="0"/>
              <a:t> 2 am local, during which time precip and clouds also peak again. </a:t>
            </a:r>
          </a:p>
        </p:txBody>
      </p:sp>
      <p:sp>
        <p:nvSpPr>
          <p:cNvPr id="4" name="Slide Number Placeholder 3"/>
          <p:cNvSpPr>
            <a:spLocks noGrp="1"/>
          </p:cNvSpPr>
          <p:nvPr>
            <p:ph type="sldNum" sz="quarter" idx="10"/>
          </p:nvPr>
        </p:nvSpPr>
        <p:spPr/>
        <p:txBody>
          <a:bodyPr/>
          <a:lstStyle/>
          <a:p>
            <a:fld id="{DA6BA33B-B02E-B94A-8EF8-76BD5BB9238A}" type="slidenum">
              <a:rPr lang="en-US" smtClean="0"/>
              <a:t>6</a:t>
            </a:fld>
            <a:endParaRPr lang="en-US"/>
          </a:p>
        </p:txBody>
      </p:sp>
    </p:spTree>
    <p:extLst>
      <p:ext uri="{BB962C8B-B14F-4D97-AF65-F5344CB8AC3E}">
        <p14:creationId xmlns:p14="http://schemas.microsoft.com/office/powerpoint/2010/main" val="41226190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wave information has been baked</a:t>
            </a:r>
            <a:r>
              <a:rPr lang="en-US" sz="1200" kern="1200" baseline="0" dirty="0" smtClean="0">
                <a:solidFill>
                  <a:schemeClr val="tx1"/>
                </a:solidFill>
                <a:effectLst/>
                <a:latin typeface="+mn-lt"/>
                <a:ea typeface="+mn-ea"/>
                <a:cs typeface="+mn-cs"/>
              </a:rPr>
              <a:t> into the calculation of the fluxes so far by virtue of the wave’s dependence on wind</a:t>
            </a:r>
            <a:r>
              <a:rPr lang="mr-IN" sz="1200" kern="1200" baseline="0" dirty="0" smtClean="0">
                <a:solidFill>
                  <a:schemeClr val="tx1"/>
                </a:solidFill>
                <a:effectLst/>
                <a:latin typeface="+mn-lt"/>
                <a:ea typeface="+mn-ea"/>
                <a:cs typeface="+mn-cs"/>
              </a:rPr>
              <a:t>…</a:t>
            </a:r>
            <a:r>
              <a:rPr lang="en-US" sz="1200" kern="1200" baseline="0" dirty="0" smtClean="0">
                <a:solidFill>
                  <a:schemeClr val="tx1"/>
                </a:solidFill>
                <a:effectLst/>
                <a:latin typeface="+mn-lt"/>
                <a:ea typeface="+mn-ea"/>
                <a:cs typeface="+mn-cs"/>
              </a:rPr>
              <a:t> but that hides the role of waves in the fluxes. There are several wave and current interactions that cannot be parameterized by the wind, which are necessarily missed by these formulations. </a:t>
            </a:r>
            <a:endParaRPr lang="en-US" sz="1200"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Swell has no relation to the local wind stress, and thus might have independent effects.  Some possible parameterizations are included in the COARE routines as “</a:t>
            </a:r>
            <a:r>
              <a:rPr lang="en-US" sz="1200" kern="1200" dirty="0" err="1" smtClean="0">
                <a:solidFill>
                  <a:schemeClr val="tx1"/>
                </a:solidFill>
                <a:effectLst/>
                <a:latin typeface="+mn-lt"/>
                <a:ea typeface="+mn-ea"/>
                <a:cs typeface="+mn-cs"/>
              </a:rPr>
              <a:t>jwave</a:t>
            </a:r>
            <a:r>
              <a:rPr lang="en-US" sz="1200" kern="1200" dirty="0" smtClean="0">
                <a:solidFill>
                  <a:schemeClr val="tx1"/>
                </a:solidFill>
                <a:effectLst/>
                <a:latin typeface="+mn-lt"/>
                <a:ea typeface="+mn-ea"/>
                <a:cs typeface="+mn-cs"/>
              </a:rPr>
              <a:t>” options, based on wave age (Oost et al, 2002) or wave steepness (Taylor and </a:t>
            </a:r>
            <a:r>
              <a:rPr lang="en-US" sz="1200" kern="1200" dirty="0" err="1" smtClean="0">
                <a:solidFill>
                  <a:schemeClr val="tx1"/>
                </a:solidFill>
                <a:effectLst/>
                <a:latin typeface="+mn-lt"/>
                <a:ea typeface="+mn-ea"/>
                <a:cs typeface="+mn-cs"/>
              </a:rPr>
              <a:t>Yeland</a:t>
            </a:r>
            <a:r>
              <a:rPr lang="en-US" sz="1200" kern="1200" dirty="0" smtClean="0">
                <a:solidFill>
                  <a:schemeClr val="tx1"/>
                </a:solidFill>
                <a:effectLst/>
                <a:latin typeface="+mn-lt"/>
                <a:ea typeface="+mn-ea"/>
                <a:cs typeface="+mn-cs"/>
              </a:rPr>
              <a:t>, 2001), but we don’t really know if these work well.</a:t>
            </a:r>
            <a:r>
              <a:rPr lang="en-US" dirty="0" smtClean="0">
                <a:effectLst/>
              </a:rPr>
              <a:t> </a:t>
            </a:r>
            <a:endParaRPr lang="en-US" sz="1200"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Thomson</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We know this happens in hurricanes, so the question is how much it matters in moderate conditions.  The focus would be on swell, because we think the local wind sea is generally in equilibrium with the wind stress (e.g., Thomson et al, 2013).  Swell has no relation to the local wind stress, and thus might have independent effects.  Some possible parameterizations are included in the COARE routines as “</a:t>
            </a:r>
            <a:r>
              <a:rPr lang="en-US" sz="1200" kern="1200" dirty="0" err="1" smtClean="0">
                <a:solidFill>
                  <a:schemeClr val="tx1"/>
                </a:solidFill>
                <a:effectLst/>
                <a:latin typeface="+mn-lt"/>
                <a:ea typeface="+mn-ea"/>
                <a:cs typeface="+mn-cs"/>
              </a:rPr>
              <a:t>jwave</a:t>
            </a:r>
            <a:r>
              <a:rPr lang="en-US" sz="1200" kern="1200" dirty="0" smtClean="0">
                <a:solidFill>
                  <a:schemeClr val="tx1"/>
                </a:solidFill>
                <a:effectLst/>
                <a:latin typeface="+mn-lt"/>
                <a:ea typeface="+mn-ea"/>
                <a:cs typeface="+mn-cs"/>
              </a:rPr>
              <a:t>” options, based on wave age (Oost et al, 2002) or wave steepness (Taylor and </a:t>
            </a:r>
            <a:r>
              <a:rPr lang="en-US" sz="1200" kern="1200" dirty="0" err="1" smtClean="0">
                <a:solidFill>
                  <a:schemeClr val="tx1"/>
                </a:solidFill>
                <a:effectLst/>
                <a:latin typeface="+mn-lt"/>
                <a:ea typeface="+mn-ea"/>
                <a:cs typeface="+mn-cs"/>
              </a:rPr>
              <a:t>Yeland</a:t>
            </a:r>
            <a:r>
              <a:rPr lang="en-US" sz="1200" kern="1200" dirty="0" smtClean="0">
                <a:solidFill>
                  <a:schemeClr val="tx1"/>
                </a:solidFill>
                <a:effectLst/>
                <a:latin typeface="+mn-lt"/>
                <a:ea typeface="+mn-ea"/>
                <a:cs typeface="+mn-cs"/>
              </a:rPr>
              <a:t>, 2001), but we don’t really know if these work well.</a:t>
            </a:r>
            <a:r>
              <a:rPr lang="en-US" dirty="0" smtClean="0">
                <a:effectLst/>
              </a:rPr>
              <a:t>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Edson: How does the evolution of the wave field at extreme wind conditions impact the exchange of momentum at wind conditions above 20 m/s?</a:t>
            </a:r>
          </a:p>
          <a:p>
            <a:r>
              <a:rPr lang="en-US" sz="1200" kern="1200" dirty="0" smtClean="0">
                <a:solidFill>
                  <a:schemeClr val="tx1"/>
                </a:solidFill>
                <a:effectLst/>
                <a:latin typeface="+mn-lt"/>
                <a:ea typeface="+mn-ea"/>
                <a:cs typeface="+mn-cs"/>
              </a:rPr>
              <a:t>How does evaporating spray impact the exchange of heat and mass at high to extreme wind conditions?</a:t>
            </a:r>
          </a:p>
          <a:p>
            <a:r>
              <a:rPr lang="en-US" sz="1200" kern="1200" dirty="0" smtClean="0">
                <a:solidFill>
                  <a:schemeClr val="tx1"/>
                </a:solidFill>
                <a:effectLst/>
                <a:latin typeface="+mn-lt"/>
                <a:ea typeface="+mn-ea"/>
                <a:cs typeface="+mn-cs"/>
              </a:rPr>
              <a:t>What is the role of oceanic breaking waves on momentum, heat and mass (e.g., H2O, CO2 &amp; DMS) at moderate to high winds.</a:t>
            </a:r>
          </a:p>
          <a:p>
            <a:r>
              <a:rPr lang="en-US" sz="1200" kern="1200" dirty="0" smtClean="0">
                <a:solidFill>
                  <a:schemeClr val="tx1"/>
                </a:solidFill>
                <a:effectLst/>
                <a:latin typeface="+mn-lt"/>
                <a:ea typeface="+mn-ea"/>
                <a:cs typeface="+mn-cs"/>
              </a:rPr>
              <a:t>How important is wind-swell interaction at low wind speeds?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Cronin: To get global fluxes, you need to have a good bulk algorithm and then you need to have accurate, highly resolved global estimates of the state variables.</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I believe the bulk algorithm could be improved by having better representation of the surface currents and roughness parameters in a wavy environment. I'm very excited about this new Doppler Scatterometer. I think that will definitely move the field forward.</a:t>
            </a:r>
          </a:p>
          <a:p>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What are the air-sea fluxes in hurricanes?  What is the relative importance of evaporating sea spray, flow separation, and possible transformation in the nature of the 'interface' at very high wind speeds.</a:t>
            </a:r>
          </a:p>
          <a:p>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50D64B11-E49A-FE45-82B1-862D76EA21F9}" type="slidenum">
              <a:rPr lang="en-US" smtClean="0"/>
              <a:t>7</a:t>
            </a:fld>
            <a:endParaRPr lang="en-US"/>
          </a:p>
        </p:txBody>
      </p:sp>
    </p:spTree>
    <p:extLst>
      <p:ext uri="{BB962C8B-B14F-4D97-AF65-F5344CB8AC3E}">
        <p14:creationId xmlns:p14="http://schemas.microsoft.com/office/powerpoint/2010/main" val="23832480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wave information has been baked</a:t>
            </a:r>
            <a:r>
              <a:rPr lang="en-US" sz="1200" kern="1200" baseline="0" dirty="0" smtClean="0">
                <a:solidFill>
                  <a:schemeClr val="tx1"/>
                </a:solidFill>
                <a:effectLst/>
                <a:latin typeface="+mn-lt"/>
                <a:ea typeface="+mn-ea"/>
                <a:cs typeface="+mn-cs"/>
              </a:rPr>
              <a:t> into the calculation of the fluxes so far by virtue of the wave’s dependence on wind</a:t>
            </a:r>
            <a:r>
              <a:rPr lang="mr-IN" sz="1200" kern="1200" baseline="0" dirty="0" smtClean="0">
                <a:solidFill>
                  <a:schemeClr val="tx1"/>
                </a:solidFill>
                <a:effectLst/>
                <a:latin typeface="+mn-lt"/>
                <a:ea typeface="+mn-ea"/>
                <a:cs typeface="+mn-cs"/>
              </a:rPr>
              <a:t>…</a:t>
            </a:r>
            <a:r>
              <a:rPr lang="en-US" sz="1200" kern="1200" baseline="0" dirty="0" smtClean="0">
                <a:solidFill>
                  <a:schemeClr val="tx1"/>
                </a:solidFill>
                <a:effectLst/>
                <a:latin typeface="+mn-lt"/>
                <a:ea typeface="+mn-ea"/>
                <a:cs typeface="+mn-cs"/>
              </a:rPr>
              <a:t> but that hides the role of waves in the fluxes. There are several wave and current interactions that cannot be parameterized by the wind, which are necessarily missed by these formulations. </a:t>
            </a:r>
            <a:endParaRPr lang="en-US" sz="1200"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Thomson</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We know this happens in hurricanes, so the question is how much it matters in moderate conditions.  The focus would be on swell, because we think the local wind sea is generally in equilibrium with the wind stress (e.g., Thomson et al, 2013).  Swell has no relation to the local wind stress, and thus might have independent effects.  Some possible parameterizations are included in the COARE routines as “</a:t>
            </a:r>
            <a:r>
              <a:rPr lang="en-US" sz="1200" kern="1200" dirty="0" err="1" smtClean="0">
                <a:solidFill>
                  <a:schemeClr val="tx1"/>
                </a:solidFill>
                <a:effectLst/>
                <a:latin typeface="+mn-lt"/>
                <a:ea typeface="+mn-ea"/>
                <a:cs typeface="+mn-cs"/>
              </a:rPr>
              <a:t>jwave</a:t>
            </a:r>
            <a:r>
              <a:rPr lang="en-US" sz="1200" kern="1200" dirty="0" smtClean="0">
                <a:solidFill>
                  <a:schemeClr val="tx1"/>
                </a:solidFill>
                <a:effectLst/>
                <a:latin typeface="+mn-lt"/>
                <a:ea typeface="+mn-ea"/>
                <a:cs typeface="+mn-cs"/>
              </a:rPr>
              <a:t>” options, based on wave age (Oost et al, 2002) or wave steepness (Taylor and </a:t>
            </a:r>
            <a:r>
              <a:rPr lang="en-US" sz="1200" kern="1200" dirty="0" err="1" smtClean="0">
                <a:solidFill>
                  <a:schemeClr val="tx1"/>
                </a:solidFill>
                <a:effectLst/>
                <a:latin typeface="+mn-lt"/>
                <a:ea typeface="+mn-ea"/>
                <a:cs typeface="+mn-cs"/>
              </a:rPr>
              <a:t>Yeland</a:t>
            </a:r>
            <a:r>
              <a:rPr lang="en-US" sz="1200" kern="1200" dirty="0" smtClean="0">
                <a:solidFill>
                  <a:schemeClr val="tx1"/>
                </a:solidFill>
                <a:effectLst/>
                <a:latin typeface="+mn-lt"/>
                <a:ea typeface="+mn-ea"/>
                <a:cs typeface="+mn-cs"/>
              </a:rPr>
              <a:t>, 2001), but we don’t really know if these work well.</a:t>
            </a:r>
            <a:r>
              <a:rPr lang="en-US" dirty="0" smtClean="0">
                <a:effectLst/>
              </a:rPr>
              <a:t>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Edson: How does the evolution of the wave field at extreme wind conditions impact the exchange of momentum at wind conditions above 20 m/s?</a:t>
            </a:r>
          </a:p>
          <a:p>
            <a:r>
              <a:rPr lang="en-US" sz="1200" kern="1200" dirty="0" smtClean="0">
                <a:solidFill>
                  <a:schemeClr val="tx1"/>
                </a:solidFill>
                <a:effectLst/>
                <a:latin typeface="+mn-lt"/>
                <a:ea typeface="+mn-ea"/>
                <a:cs typeface="+mn-cs"/>
              </a:rPr>
              <a:t>How does evaporating spray impact the exchange of heat and mass at high to extreme wind conditions?</a:t>
            </a:r>
          </a:p>
          <a:p>
            <a:r>
              <a:rPr lang="en-US" sz="1200" kern="1200" dirty="0" smtClean="0">
                <a:solidFill>
                  <a:schemeClr val="tx1"/>
                </a:solidFill>
                <a:effectLst/>
                <a:latin typeface="+mn-lt"/>
                <a:ea typeface="+mn-ea"/>
                <a:cs typeface="+mn-cs"/>
              </a:rPr>
              <a:t>What is the role of oceanic breaking waves on momentum, heat and mass (e.g., H2O, CO2 &amp; DMS) at moderate to high winds.</a:t>
            </a:r>
          </a:p>
          <a:p>
            <a:r>
              <a:rPr lang="en-US" sz="1200" kern="1200" dirty="0" smtClean="0">
                <a:solidFill>
                  <a:schemeClr val="tx1"/>
                </a:solidFill>
                <a:effectLst/>
                <a:latin typeface="+mn-lt"/>
                <a:ea typeface="+mn-ea"/>
                <a:cs typeface="+mn-cs"/>
              </a:rPr>
              <a:t>How important is wind-swell interaction at low wind speeds?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Cronin: To get global fluxes, you need to have a good bulk algorithm and then you need to have accurate, highly resolved global estimates of the state variables.</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I believe the bulk algorithm could be improved by having better representation of the surface currents and roughness parameters in a wavy environment. I'm very excited about this new Doppler Scatterometer. I think that will definitely move the field forward.</a:t>
            </a:r>
          </a:p>
          <a:p>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What are the air-sea fluxes in hurricanes?  What is the relative importance of evaporating sea spray, flow separation, and possible transformation in the nature of the 'interface' at very high wind speeds.</a:t>
            </a:r>
          </a:p>
          <a:p>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50D64B11-E49A-FE45-82B1-862D76EA21F9}" type="slidenum">
              <a:rPr lang="en-US" smtClean="0"/>
              <a:t>8</a:t>
            </a:fld>
            <a:endParaRPr lang="en-US"/>
          </a:p>
        </p:txBody>
      </p:sp>
    </p:spTree>
    <p:extLst>
      <p:ext uri="{BB962C8B-B14F-4D97-AF65-F5344CB8AC3E}">
        <p14:creationId xmlns:p14="http://schemas.microsoft.com/office/powerpoint/2010/main" val="40272053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Relatively no measurements have</a:t>
            </a:r>
            <a:r>
              <a:rPr lang="en-US" baseline="0" dirty="0" smtClean="0"/>
              <a:t> been made in MC</a:t>
            </a: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Cronin:</a:t>
            </a:r>
            <a:r>
              <a:rPr lang="en-US" baseline="0" dirty="0" smtClean="0"/>
              <a:t> </a:t>
            </a:r>
            <a:r>
              <a:rPr lang="en-US" sz="1200" kern="1200" dirty="0" smtClean="0">
                <a:solidFill>
                  <a:schemeClr val="tx1"/>
                </a:solidFill>
                <a:effectLst/>
                <a:latin typeface="+mn-lt"/>
                <a:ea typeface="+mn-ea"/>
                <a:cs typeface="+mn-cs"/>
              </a:rPr>
              <a:t>For satellites, I think there's hope for resolving the diurnal cycle by coordinating the constellation's equator crossings. See the figure based on one provided by Tony Lee, showing information compiled by Paul Chang. </a:t>
            </a:r>
          </a:p>
          <a:p>
            <a:pPr marL="0" marR="0" lvl="1" indent="0" algn="l" defTabSz="914400" rtl="0" eaLnBrk="1" fontAlgn="auto" latinLnBrk="0" hangingPunct="1">
              <a:lnSpc>
                <a:spcPct val="100000"/>
              </a:lnSpc>
              <a:spcBef>
                <a:spcPts val="0"/>
              </a:spcBef>
              <a:spcAft>
                <a:spcPts val="0"/>
              </a:spcAft>
              <a:buClrTx/>
              <a:buSzTx/>
              <a:buFontTx/>
              <a:buNone/>
              <a:tabLst/>
              <a:defRPr/>
            </a:pPr>
            <a:r>
              <a:rPr lang="en-US" dirty="0" smtClean="0"/>
              <a:t>Zhang:</a:t>
            </a:r>
          </a:p>
          <a:p>
            <a:pPr marL="0" marR="0" lvl="1" indent="0" algn="l" defTabSz="914400" rtl="0" eaLnBrk="1" fontAlgn="auto" latinLnBrk="0" hangingPunct="1">
              <a:lnSpc>
                <a:spcPct val="100000"/>
              </a:lnSpc>
              <a:spcBef>
                <a:spcPts val="0"/>
              </a:spcBef>
              <a:spcAft>
                <a:spcPts val="0"/>
              </a:spcAft>
              <a:buClrTx/>
              <a:buSzTx/>
              <a:buFontTx/>
              <a:buNone/>
              <a:tabLst/>
              <a:defRPr/>
            </a:pPr>
            <a:r>
              <a:rPr lang="en-US" dirty="0" smtClean="0"/>
              <a:t>If satellites could measure surface moisture and temperature well enough and fast enough, they’d also need to do so on small enough spatial scales to resolve marginal ice zone and land vs. sea contrast in the tropical MC</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50D64B11-E49A-FE45-82B1-862D76EA21F9}" type="slidenum">
              <a:rPr lang="en-US" smtClean="0"/>
              <a:t>9</a:t>
            </a:fld>
            <a:endParaRPr lang="en-US"/>
          </a:p>
        </p:txBody>
      </p:sp>
    </p:spTree>
    <p:extLst>
      <p:ext uri="{BB962C8B-B14F-4D97-AF65-F5344CB8AC3E}">
        <p14:creationId xmlns:p14="http://schemas.microsoft.com/office/powerpoint/2010/main" val="16398363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Problems in these regions:</a:t>
            </a:r>
          </a:p>
          <a:p>
            <a:pPr lvl="1"/>
            <a:r>
              <a:rPr lang="en-US" dirty="0" smtClean="0"/>
              <a:t>Persistent cloud cover blocking surface retrievals</a:t>
            </a:r>
          </a:p>
          <a:p>
            <a:pPr lvl="1"/>
            <a:r>
              <a:rPr lang="en-US" dirty="0" smtClean="0"/>
              <a:t>Liquid water that attenuates signal</a:t>
            </a:r>
          </a:p>
          <a:p>
            <a:pPr lvl="1"/>
            <a:r>
              <a:rPr lang="en-US" dirty="0" smtClean="0"/>
              <a:t>Rain that changes sea surface roughness</a:t>
            </a:r>
          </a:p>
          <a:p>
            <a:pPr lvl="1"/>
            <a:r>
              <a:rPr lang="en-US" dirty="0" smtClean="0"/>
              <a:t>Low altitude ice clouds that cannot be distinguished from ice (emissivity problem in retrieval)</a:t>
            </a:r>
          </a:p>
          <a:p>
            <a:pPr lvl="1"/>
            <a:r>
              <a:rPr lang="en-US" dirty="0" smtClean="0"/>
              <a:t>Emissivity of land vs. ocean near coasts; land/sea contrast is unresolvable </a:t>
            </a:r>
            <a:r>
              <a:rPr lang="en-US" dirty="0" err="1" smtClean="0"/>
              <a:t>subgrid</a:t>
            </a:r>
            <a:r>
              <a:rPr lang="en-US" dirty="0" smtClean="0"/>
              <a:t> scale noise; insufficient resolution of satellites to resolve key features relevant for coastal processes</a:t>
            </a:r>
          </a:p>
        </p:txBody>
      </p:sp>
      <p:sp>
        <p:nvSpPr>
          <p:cNvPr id="4" name="Slide Number Placeholder 3"/>
          <p:cNvSpPr>
            <a:spLocks noGrp="1"/>
          </p:cNvSpPr>
          <p:nvPr>
            <p:ph type="sldNum" sz="quarter" idx="10"/>
          </p:nvPr>
        </p:nvSpPr>
        <p:spPr/>
        <p:txBody>
          <a:bodyPr/>
          <a:lstStyle/>
          <a:p>
            <a:fld id="{50D64B11-E49A-FE45-82B1-862D76EA21F9}" type="slidenum">
              <a:rPr lang="en-US" smtClean="0"/>
              <a:t>10</a:t>
            </a:fld>
            <a:endParaRPr lang="en-US"/>
          </a:p>
        </p:txBody>
      </p:sp>
    </p:spTree>
    <p:extLst>
      <p:ext uri="{BB962C8B-B14F-4D97-AF65-F5344CB8AC3E}">
        <p14:creationId xmlns:p14="http://schemas.microsoft.com/office/powerpoint/2010/main" val="13027619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Cronin </a:t>
            </a:r>
            <a:r>
              <a:rPr lang="mr-IN" dirty="0" smtClean="0"/>
              <a:t>–</a:t>
            </a:r>
            <a:r>
              <a:rPr lang="en-US" dirty="0" smtClean="0"/>
              <a:t> largest fluxes are associated with (</a:t>
            </a:r>
            <a:r>
              <a:rPr lang="en-US" dirty="0" err="1" smtClean="0"/>
              <a:t>submesoscale</a:t>
            </a:r>
            <a:r>
              <a:rPr lang="en-US" dirty="0" smtClean="0"/>
              <a:t>)</a:t>
            </a:r>
            <a:r>
              <a:rPr lang="en-US" baseline="0" dirty="0" smtClean="0"/>
              <a:t> fronts. </a:t>
            </a:r>
            <a:endParaRPr lang="en-US" dirty="0"/>
          </a:p>
        </p:txBody>
      </p:sp>
      <p:sp>
        <p:nvSpPr>
          <p:cNvPr id="4" name="Slide Number Placeholder 3"/>
          <p:cNvSpPr>
            <a:spLocks noGrp="1"/>
          </p:cNvSpPr>
          <p:nvPr>
            <p:ph type="sldNum" sz="quarter" idx="10"/>
          </p:nvPr>
        </p:nvSpPr>
        <p:spPr/>
        <p:txBody>
          <a:bodyPr/>
          <a:lstStyle/>
          <a:p>
            <a:fld id="{50D64B11-E49A-FE45-82B1-862D76EA21F9}" type="slidenum">
              <a:rPr lang="en-US" smtClean="0"/>
              <a:t>11</a:t>
            </a:fld>
            <a:endParaRPr lang="en-US"/>
          </a:p>
        </p:txBody>
      </p:sp>
    </p:spTree>
    <p:extLst>
      <p:ext uri="{BB962C8B-B14F-4D97-AF65-F5344CB8AC3E}">
        <p14:creationId xmlns:p14="http://schemas.microsoft.com/office/powerpoint/2010/main" val="19587358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What statistical distribution</a:t>
            </a:r>
            <a:r>
              <a:rPr lang="en-US" sz="1200" kern="1200" baseline="0" dirty="0" smtClean="0">
                <a:solidFill>
                  <a:schemeClr val="tx1"/>
                </a:solidFill>
                <a:effectLst/>
                <a:latin typeface="+mn-lt"/>
                <a:ea typeface="+mn-ea"/>
                <a:cs typeface="+mn-cs"/>
              </a:rPr>
              <a:t> would be sufficient to recreate necessary goals/prediction/</a:t>
            </a:r>
            <a:r>
              <a:rPr lang="en-US" sz="1200" kern="1200" baseline="0" dirty="0" err="1" smtClean="0">
                <a:solidFill>
                  <a:schemeClr val="tx1"/>
                </a:solidFill>
                <a:effectLst/>
                <a:latin typeface="+mn-lt"/>
                <a:ea typeface="+mn-ea"/>
                <a:cs typeface="+mn-cs"/>
              </a:rPr>
              <a:t>etc</a:t>
            </a:r>
            <a:r>
              <a:rPr lang="en-US" sz="1200" kern="1200" baseline="0" dirty="0" smtClean="0">
                <a:solidFill>
                  <a:schemeClr val="tx1"/>
                </a:solidFill>
                <a:effectLst/>
                <a:latin typeface="+mn-lt"/>
                <a:ea typeface="+mn-ea"/>
                <a:cs typeface="+mn-cs"/>
              </a:rPr>
              <a:t>?</a:t>
            </a:r>
            <a:endParaRPr lang="en-US" sz="1200"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Yes, Edson asked a pointed question about the 3-axis sonic anemometer measurements we have been making on the wave glider.  I think there are three big concerns with the measurement: 1) motion contamination, and 2) wave sheltering, and 3) turbulent scales near the boundary.  I think we have satisfactory answers for 1 &amp; 2, but perhaps not 3.  Still, the results look pretty darn good…. see Figure 11 of attachment.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There is a big debate in the community about using COARE versus direct measurements.  Some, including Edson, think it’s better to use COARE rather than to make direct measurements… unless you are one of the select few that can do it correctly.  </a:t>
            </a:r>
          </a:p>
          <a:p>
            <a:endParaRPr lang="en-US" dirty="0" smtClean="0"/>
          </a:p>
          <a:p>
            <a:pPr marL="0" marR="0" lvl="1" indent="0" algn="l" defTabSz="914400" rtl="0" eaLnBrk="1" fontAlgn="auto" latinLnBrk="0" hangingPunct="1">
              <a:lnSpc>
                <a:spcPct val="100000"/>
              </a:lnSpc>
              <a:spcBef>
                <a:spcPts val="0"/>
              </a:spcBef>
              <a:spcAft>
                <a:spcPts val="0"/>
              </a:spcAft>
              <a:buClrTx/>
              <a:buSzTx/>
              <a:buFontTx/>
              <a:buNone/>
              <a:tabLst/>
              <a:defRPr/>
            </a:pPr>
            <a:r>
              <a:rPr lang="en-US" dirty="0" smtClean="0"/>
              <a:t>SST and winds both have large variability at diurnal and </a:t>
            </a:r>
            <a:r>
              <a:rPr lang="en-US" dirty="0" err="1" smtClean="0"/>
              <a:t>subdiurnal</a:t>
            </a:r>
            <a:r>
              <a:rPr lang="en-US" dirty="0" smtClean="0"/>
              <a:t> time scales both under low-wind conditions (diurnal warming) and high-wind conditions (extreme events, e.g. typhoons). Consequently, to improve the global heat flux products, we must resolve diurnal cycle and frontal-scale variability. That's very challenging !</a:t>
            </a:r>
          </a:p>
          <a:p>
            <a:pPr marL="0" marR="0" lvl="1"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lvl="1"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Systematic clouds (and rainfall) associated with fronts make remote sensing of frontal regions challenging </a:t>
            </a:r>
            <a:endParaRPr lang="en-US" dirty="0" smtClean="0"/>
          </a:p>
          <a:p>
            <a:pPr marL="0" marR="0" lvl="1" indent="0" algn="l" defTabSz="914400" rtl="0" eaLnBrk="1" fontAlgn="auto" latinLnBrk="0" hangingPunct="1">
              <a:lnSpc>
                <a:spcPct val="100000"/>
              </a:lnSpc>
              <a:spcBef>
                <a:spcPts val="0"/>
              </a:spcBef>
              <a:spcAft>
                <a:spcPts val="0"/>
              </a:spcAft>
              <a:buClrTx/>
              <a:buSzTx/>
              <a:buFontTx/>
              <a:buNone/>
              <a:tabLst/>
              <a:defRPr/>
            </a:pPr>
            <a:endParaRPr lang="en-US" dirty="0" smtClean="0"/>
          </a:p>
        </p:txBody>
      </p:sp>
      <p:sp>
        <p:nvSpPr>
          <p:cNvPr id="4" name="Slide Number Placeholder 3"/>
          <p:cNvSpPr>
            <a:spLocks noGrp="1"/>
          </p:cNvSpPr>
          <p:nvPr>
            <p:ph type="sldNum" sz="quarter" idx="10"/>
          </p:nvPr>
        </p:nvSpPr>
        <p:spPr/>
        <p:txBody>
          <a:bodyPr/>
          <a:lstStyle/>
          <a:p>
            <a:fld id="{50D64B11-E49A-FE45-82B1-862D76EA21F9}" type="slidenum">
              <a:rPr lang="en-US" smtClean="0"/>
              <a:t>12</a:t>
            </a:fld>
            <a:endParaRPr lang="en-US"/>
          </a:p>
        </p:txBody>
      </p:sp>
    </p:spTree>
    <p:extLst>
      <p:ext uri="{BB962C8B-B14F-4D97-AF65-F5344CB8AC3E}">
        <p14:creationId xmlns:p14="http://schemas.microsoft.com/office/powerpoint/2010/main" val="29570859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Radiative flux tendencies on the order of 1 W m-2 can explain 30 </a:t>
            </a:r>
            <a:r>
              <a:rPr lang="en-US" dirty="0" err="1" smtClean="0"/>
              <a:t>yr</a:t>
            </a:r>
            <a:r>
              <a:rPr lang="en-US" dirty="0" smtClean="0"/>
              <a:t> of sea ice loss in the arctic; our precision needs to be better than that. “Humbling”</a:t>
            </a:r>
          </a:p>
          <a:p>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Even if turbulent (sensible and latent) fluxes are constrained better, errors in radiative fluxes due to measurement error are still greater, not to mention their systematic biases due to clouds and variable land/ice/sea surface cover. </a:t>
            </a:r>
          </a:p>
        </p:txBody>
      </p:sp>
      <p:sp>
        <p:nvSpPr>
          <p:cNvPr id="4" name="Slide Number Placeholder 3"/>
          <p:cNvSpPr>
            <a:spLocks noGrp="1"/>
          </p:cNvSpPr>
          <p:nvPr>
            <p:ph type="sldNum" sz="quarter" idx="10"/>
          </p:nvPr>
        </p:nvSpPr>
        <p:spPr/>
        <p:txBody>
          <a:bodyPr/>
          <a:lstStyle/>
          <a:p>
            <a:fld id="{50D64B11-E49A-FE45-82B1-862D76EA21F9}" type="slidenum">
              <a:rPr lang="en-US" smtClean="0"/>
              <a:t>13</a:t>
            </a:fld>
            <a:endParaRPr lang="en-US"/>
          </a:p>
        </p:txBody>
      </p:sp>
    </p:spTree>
    <p:extLst>
      <p:ext uri="{BB962C8B-B14F-4D97-AF65-F5344CB8AC3E}">
        <p14:creationId xmlns:p14="http://schemas.microsoft.com/office/powerpoint/2010/main" val="31135839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This is a hard time</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We need to be able to sell physical oceanography to the US administration and/or forge international government partnerships.</a:t>
            </a:r>
          </a:p>
          <a:p>
            <a:endParaRPr lang="en-US" dirty="0"/>
          </a:p>
        </p:txBody>
      </p:sp>
      <p:sp>
        <p:nvSpPr>
          <p:cNvPr id="4" name="Slide Number Placeholder 3"/>
          <p:cNvSpPr>
            <a:spLocks noGrp="1"/>
          </p:cNvSpPr>
          <p:nvPr>
            <p:ph type="sldNum" sz="quarter" idx="10"/>
          </p:nvPr>
        </p:nvSpPr>
        <p:spPr/>
        <p:txBody>
          <a:bodyPr/>
          <a:lstStyle/>
          <a:p>
            <a:fld id="{50D64B11-E49A-FE45-82B1-862D76EA21F9}" type="slidenum">
              <a:rPr lang="en-US" smtClean="0"/>
              <a:t>14</a:t>
            </a:fld>
            <a:endParaRPr lang="en-US"/>
          </a:p>
        </p:txBody>
      </p:sp>
    </p:spTree>
    <p:extLst>
      <p:ext uri="{BB962C8B-B14F-4D97-AF65-F5344CB8AC3E}">
        <p14:creationId xmlns:p14="http://schemas.microsoft.com/office/powerpoint/2010/main" val="15286616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A8D62E2-F59E-6846-BBC0-89ED636CEE3F}" type="slidenum">
              <a:rPr lang="en-US" smtClean="0"/>
              <a:pPr/>
              <a:t>15</a:t>
            </a:fld>
            <a:endParaRPr lang="en-US"/>
          </a:p>
        </p:txBody>
      </p:sp>
    </p:spTree>
    <p:extLst>
      <p:ext uri="{BB962C8B-B14F-4D97-AF65-F5344CB8AC3E}">
        <p14:creationId xmlns:p14="http://schemas.microsoft.com/office/powerpoint/2010/main" val="7556891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 smattering of other Argo and air-sea heat flux-related results</a:t>
            </a:r>
            <a:br>
              <a:rPr lang="en-US" dirty="0" smtClean="0"/>
            </a:br>
            <a:r>
              <a:rPr lang="en-US" dirty="0" smtClean="0"/>
              <a:t>6.  Air-sea fluxes in the Southern Ocean explain the annual cycle in upper ocean heat content when you average over the entire Southern Ocean, but don't explain the local balances.</a:t>
            </a:r>
            <a:r>
              <a:rPr lang="en-US" i="1" dirty="0" smtClean="0"/>
              <a:t> </a:t>
            </a:r>
            <a:r>
              <a:rPr lang="en-US" dirty="0" smtClean="0"/>
              <a:t> Net temperature change of the Southern Ocean is consistent with about 0.6 W/m^2 input over the last 50 years; net freshening consistent with increased precipitation or ice melt.</a:t>
            </a:r>
            <a:br>
              <a:rPr lang="en-US" dirty="0" smtClean="0"/>
            </a:br>
            <a:endParaRPr lang="en-US" dirty="0" smtClean="0"/>
          </a:p>
          <a:p>
            <a:r>
              <a:rPr lang="en-US" dirty="0" smtClean="0"/>
              <a:t>Gille et al, in prep (Presentation at Ocean Sciences Meeting)</a:t>
            </a:r>
            <a:r>
              <a:rPr lang="en-US" i="1" dirty="0" smtClean="0"/>
              <a:t/>
            </a:r>
            <a:br>
              <a:rPr lang="en-US" i="1" dirty="0" smtClean="0"/>
            </a:br>
            <a:endParaRPr lang="en-US" dirty="0" smtClean="0"/>
          </a:p>
          <a:p>
            <a:endParaRPr lang="en-US" dirty="0"/>
          </a:p>
        </p:txBody>
      </p:sp>
      <p:sp>
        <p:nvSpPr>
          <p:cNvPr id="4" name="Slide Number Placeholder 3"/>
          <p:cNvSpPr>
            <a:spLocks noGrp="1"/>
          </p:cNvSpPr>
          <p:nvPr>
            <p:ph type="sldNum" sz="quarter" idx="10"/>
          </p:nvPr>
        </p:nvSpPr>
        <p:spPr/>
        <p:txBody>
          <a:bodyPr/>
          <a:lstStyle/>
          <a:p>
            <a:fld id="{FF718A91-11C7-EA4A-9A3C-6E5F459F6DC8}" type="slidenum">
              <a:rPr lang="en-US" smtClean="0"/>
              <a:t>18</a:t>
            </a:fld>
            <a:endParaRPr lang="en-US"/>
          </a:p>
        </p:txBody>
      </p:sp>
    </p:spTree>
    <p:extLst>
      <p:ext uri="{BB962C8B-B14F-4D97-AF65-F5344CB8AC3E}">
        <p14:creationId xmlns:p14="http://schemas.microsoft.com/office/powerpoint/2010/main" val="395296868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6C11813-5204-4F64-AC1D-8DB41B438AA7}" type="slidenum">
              <a:rPr lang="en-US" smtClean="0"/>
              <a:pPr/>
              <a:t>34</a:t>
            </a:fld>
            <a:endParaRPr lang="en-US"/>
          </a:p>
        </p:txBody>
      </p:sp>
    </p:spTree>
    <p:extLst>
      <p:ext uri="{BB962C8B-B14F-4D97-AF65-F5344CB8AC3E}">
        <p14:creationId xmlns:p14="http://schemas.microsoft.com/office/powerpoint/2010/main" val="28006836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A8D62E2-F59E-6846-BBC0-89ED636CEE3F}" type="slidenum">
              <a:rPr lang="en-US" smtClean="0"/>
              <a:pPr/>
              <a:t>36</a:t>
            </a:fld>
            <a:endParaRPr lang="en-US"/>
          </a:p>
        </p:txBody>
      </p:sp>
    </p:spTree>
    <p:extLst>
      <p:ext uri="{BB962C8B-B14F-4D97-AF65-F5344CB8AC3E}">
        <p14:creationId xmlns:p14="http://schemas.microsoft.com/office/powerpoint/2010/main" val="294812196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Figure 2. Schematic illustration of the divergence and curl of the wind and wind stress fields that result</a:t>
            </a:r>
          </a:p>
          <a:p>
            <a:r>
              <a:rPr lang="en-US" sz="1200" b="0" i="0" u="none" strike="noStrike" kern="1200" baseline="0" dirty="0" smtClean="0">
                <a:solidFill>
                  <a:schemeClr val="tx1"/>
                </a:solidFill>
                <a:latin typeface="+mn-lt"/>
                <a:ea typeface="+mn-ea"/>
                <a:cs typeface="+mn-cs"/>
              </a:rPr>
              <a:t>from spatial variations of the SST field. Near a meandering SST front (the heavy black line), surface winds</a:t>
            </a:r>
          </a:p>
          <a:p>
            <a:r>
              <a:rPr lang="en-US" sz="1200" b="0" i="0" u="none" strike="noStrike" kern="1200" baseline="0" dirty="0" smtClean="0">
                <a:solidFill>
                  <a:schemeClr val="tx1"/>
                </a:solidFill>
                <a:latin typeface="+mn-lt"/>
                <a:ea typeface="+mn-ea"/>
                <a:cs typeface="+mn-cs"/>
              </a:rPr>
              <a:t>are lower over cool water and higher over warm water, shown qualitatively by the lengths of the vectors.</a:t>
            </a:r>
          </a:p>
          <a:p>
            <a:r>
              <a:rPr lang="en-US" sz="1200" b="0" i="0" u="none" strike="noStrike" kern="1200" baseline="0" dirty="0" smtClean="0">
                <a:solidFill>
                  <a:schemeClr val="tx1"/>
                </a:solidFill>
                <a:latin typeface="+mn-lt"/>
                <a:ea typeface="+mn-ea"/>
                <a:cs typeface="+mn-cs"/>
              </a:rPr>
              <a:t>Acceleration where winds blow across the SST front generates divergence (green area). Lateral variations</a:t>
            </a:r>
          </a:p>
          <a:p>
            <a:r>
              <a:rPr lang="en-US" sz="1200" b="0" i="0" u="none" strike="noStrike" kern="1200" baseline="0" dirty="0" smtClean="0">
                <a:solidFill>
                  <a:schemeClr val="tx1"/>
                </a:solidFill>
                <a:latin typeface="+mn-lt"/>
                <a:ea typeface="+mn-ea"/>
                <a:cs typeface="+mn-cs"/>
              </a:rPr>
              <a:t>where winds blow parallel to the SST front generate curl (red area). The divergence and curl perturbations</a:t>
            </a:r>
          </a:p>
          <a:p>
            <a:r>
              <a:rPr lang="en-US" sz="1200" b="0" i="0" u="none" strike="noStrike" kern="1200" baseline="0" dirty="0" smtClean="0">
                <a:solidFill>
                  <a:schemeClr val="tx1"/>
                </a:solidFill>
                <a:latin typeface="+mn-lt"/>
                <a:ea typeface="+mn-ea"/>
                <a:cs typeface="+mn-cs"/>
              </a:rPr>
              <a:t>are proportional to the downwind and crosswind components of the SST gradient, respectively</a:t>
            </a:r>
          </a:p>
          <a:p>
            <a:r>
              <a:rPr lang="en-US" sz="1200" b="0" i="0" u="none" strike="noStrike" kern="1200" baseline="0" dirty="0" smtClean="0">
                <a:solidFill>
                  <a:schemeClr val="tx1"/>
                </a:solidFill>
                <a:latin typeface="+mn-lt"/>
                <a:ea typeface="+mn-ea"/>
                <a:cs typeface="+mn-cs"/>
              </a:rPr>
              <a:t>(see Figure 3).</a:t>
            </a:r>
            <a:endParaRPr lang="en-US" dirty="0"/>
          </a:p>
        </p:txBody>
      </p:sp>
      <p:sp>
        <p:nvSpPr>
          <p:cNvPr id="4" name="Slide Number Placeholder 3"/>
          <p:cNvSpPr>
            <a:spLocks noGrp="1"/>
          </p:cNvSpPr>
          <p:nvPr>
            <p:ph type="sldNum" sz="quarter" idx="10"/>
          </p:nvPr>
        </p:nvSpPr>
        <p:spPr/>
        <p:txBody>
          <a:bodyPr/>
          <a:lstStyle/>
          <a:p>
            <a:fld id="{26C11813-5204-4F64-AC1D-8DB41B438AA7}" type="slidenum">
              <a:rPr lang="en-US" smtClean="0"/>
              <a:t>40</a:t>
            </a:fld>
            <a:endParaRPr lang="en-US" dirty="0"/>
          </a:p>
        </p:txBody>
      </p:sp>
    </p:spTree>
    <p:extLst>
      <p:ext uri="{BB962C8B-B14F-4D97-AF65-F5344CB8AC3E}">
        <p14:creationId xmlns:p14="http://schemas.microsoft.com/office/powerpoint/2010/main" val="350964620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A8D62E2-F59E-6846-BBC0-89ED636CEE3F}" type="slidenum">
              <a:rPr lang="en-US" smtClean="0"/>
              <a:pPr/>
              <a:t>41</a:t>
            </a:fld>
            <a:endParaRPr lang="en-US"/>
          </a:p>
        </p:txBody>
      </p:sp>
    </p:spTree>
    <p:extLst>
      <p:ext uri="{BB962C8B-B14F-4D97-AF65-F5344CB8AC3E}">
        <p14:creationId xmlns:p14="http://schemas.microsoft.com/office/powerpoint/2010/main" val="285848231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Differences might be on a shorter time scale – need</a:t>
            </a:r>
            <a:r>
              <a:rPr lang="en-US" baseline="0" dirty="0" smtClean="0"/>
              <a:t> to check that.  Since the result is for the median the answers will still be very similar.</a:t>
            </a:r>
          </a:p>
          <a:p>
            <a:endParaRPr lang="en-US" baseline="0" dirty="0" smtClean="0"/>
          </a:p>
          <a:p>
            <a:r>
              <a:rPr lang="en-US" baseline="0" dirty="0" smtClean="0"/>
              <a:t>Note that we do not test if changes due stability are more important than changes due to the air temperature gradient.  We did verify that both change.</a:t>
            </a:r>
            <a:endParaRPr lang="en-US" dirty="0"/>
          </a:p>
        </p:txBody>
      </p:sp>
      <p:sp>
        <p:nvSpPr>
          <p:cNvPr id="4" name="Slide Number Placeholder 3"/>
          <p:cNvSpPr>
            <a:spLocks noGrp="1"/>
          </p:cNvSpPr>
          <p:nvPr>
            <p:ph type="sldNum" sz="quarter" idx="10"/>
          </p:nvPr>
        </p:nvSpPr>
        <p:spPr/>
        <p:txBody>
          <a:bodyPr/>
          <a:lstStyle/>
          <a:p>
            <a:fld id="{26C11813-5204-4F64-AC1D-8DB41B438AA7}" type="slidenum">
              <a:rPr lang="en-US" smtClean="0"/>
              <a:t>42</a:t>
            </a:fld>
            <a:endParaRPr lang="en-US" dirty="0"/>
          </a:p>
        </p:txBody>
      </p:sp>
    </p:spTree>
    <p:extLst>
      <p:ext uri="{BB962C8B-B14F-4D97-AF65-F5344CB8AC3E}">
        <p14:creationId xmlns:p14="http://schemas.microsoft.com/office/powerpoint/2010/main" val="6190068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60400"/>
            <a:ext cx="7772400" cy="1470025"/>
          </a:xfrm>
        </p:spPr>
        <p:txBody>
          <a:bodyPr>
            <a:normAutofit/>
          </a:bodyPr>
          <a:lstStyle>
            <a:lvl1pPr>
              <a:defRPr sz="3600" b="1">
                <a:solidFill>
                  <a:srgbClr val="0070C0"/>
                </a:solidFill>
                <a:latin typeface="Times New Roman" pitchFamily="18" charset="0"/>
                <a:cs typeface="Times New Roman" pitchFamily="18" charset="0"/>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2565779"/>
            <a:ext cx="6400800" cy="1752600"/>
          </a:xfrm>
        </p:spPr>
        <p:txBody>
          <a:bodyPr/>
          <a:lstStyle>
            <a:lvl1pPr marL="0" indent="0" algn="ctr">
              <a:buNone/>
              <a:defRPr>
                <a:solidFill>
                  <a:schemeClr val="tx1">
                    <a:tint val="75000"/>
                  </a:schemeClr>
                </a:solidFill>
                <a:latin typeface="Times New Roman" pitchFamily="18" charset="0"/>
                <a:cs typeface="Times New Roman" pitchFamily="18"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5" name="Footer Placeholder 4"/>
          <p:cNvSpPr>
            <a:spLocks noGrp="1"/>
          </p:cNvSpPr>
          <p:nvPr>
            <p:ph type="ftr" sz="quarter" idx="11"/>
          </p:nvPr>
        </p:nvSpPr>
        <p:spPr>
          <a:xfrm>
            <a:off x="2756064" y="5275695"/>
            <a:ext cx="2895600" cy="365125"/>
          </a:xfrm>
          <a:prstGeom prst="rect">
            <a:avLst/>
          </a:prstGeom>
        </p:spPr>
        <p:txBody>
          <a:bodyPr/>
          <a:lstStyle/>
          <a:p>
            <a:endParaRPr lang="en-US" dirty="0"/>
          </a:p>
        </p:txBody>
      </p:sp>
    </p:spTree>
    <p:extLst>
      <p:ext uri="{BB962C8B-B14F-4D97-AF65-F5344CB8AC3E}">
        <p14:creationId xmlns:p14="http://schemas.microsoft.com/office/powerpoint/2010/main" val="23604330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165454"/>
            <a:ext cx="9144000" cy="844480"/>
          </a:xfrm>
        </p:spPr>
        <p:txBody>
          <a:bodyPr>
            <a:normAutofit/>
          </a:bodyPr>
          <a:lstStyle>
            <a:lvl1pPr>
              <a:defRPr sz="3600" b="1">
                <a:solidFill>
                  <a:srgbClr val="0070C0"/>
                </a:solidFill>
                <a:latin typeface="Times New Roman" pitchFamily="18" charset="0"/>
                <a:cs typeface="Times New Roman" pitchFamily="18" charset="0"/>
              </a:defRPr>
            </a:lvl1pPr>
          </a:lstStyle>
          <a:p>
            <a:r>
              <a:rPr lang="en-US" dirty="0" smtClean="0"/>
              <a:t>Click to edit Master title style</a:t>
            </a:r>
            <a:endParaRPr lang="en-US" dirty="0"/>
          </a:p>
        </p:txBody>
      </p:sp>
      <p:sp>
        <p:nvSpPr>
          <p:cNvPr id="3" name="Content Placeholder 2"/>
          <p:cNvSpPr>
            <a:spLocks noGrp="1"/>
          </p:cNvSpPr>
          <p:nvPr>
            <p:ph idx="1"/>
          </p:nvPr>
        </p:nvSpPr>
        <p:spPr>
          <a:xfrm>
            <a:off x="286603" y="1009934"/>
            <a:ext cx="8584442" cy="5346416"/>
          </a:xfrm>
        </p:spPr>
        <p:txBody>
          <a:bodyPr>
            <a:normAutofit/>
          </a:bodyPr>
          <a:lstStyle>
            <a:lvl1pPr>
              <a:buFont typeface="Wingdings" pitchFamily="2" charset="2"/>
              <a:buChar char="Ø"/>
              <a:defRPr sz="2200">
                <a:latin typeface="Times New Roman" pitchFamily="18" charset="0"/>
                <a:cs typeface="Times New Roman" pitchFamily="18" charset="0"/>
              </a:defRPr>
            </a:lvl1pPr>
            <a:lvl2pPr>
              <a:buFont typeface="Wingdings" pitchFamily="2" charset="2"/>
              <a:buChar char="Ø"/>
              <a:defRPr sz="2200">
                <a:latin typeface="Times New Roman" pitchFamily="18" charset="0"/>
                <a:cs typeface="Times New Roman" pitchFamily="18" charset="0"/>
              </a:defRPr>
            </a:lvl2pPr>
            <a:lvl3pPr>
              <a:buFont typeface="Wingdings" pitchFamily="2" charset="2"/>
              <a:buChar char="Ø"/>
              <a:defRPr sz="2200">
                <a:latin typeface="Times New Roman" pitchFamily="18" charset="0"/>
                <a:cs typeface="Times New Roman" pitchFamily="18" charset="0"/>
              </a:defRPr>
            </a:lvl3pPr>
            <a:lvl4pPr>
              <a:buFont typeface="Wingdings" pitchFamily="2" charset="2"/>
              <a:buChar char="Ø"/>
              <a:defRPr sz="2200">
                <a:latin typeface="Times New Roman" pitchFamily="18" charset="0"/>
                <a:cs typeface="Times New Roman" pitchFamily="18" charset="0"/>
              </a:defRPr>
            </a:lvl4pPr>
            <a:lvl5pPr>
              <a:buFont typeface="Wingdings" pitchFamily="2" charset="2"/>
              <a:buChar char="Ø"/>
              <a:defRPr sz="2200">
                <a:latin typeface="Times New Roman" pitchFamily="18" charset="0"/>
                <a:cs typeface="Times New Roman" pitchFamily="18"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2B20173D-171C-D54C-B5C5-8A965A4B0C96}" type="datetimeFigureOut">
              <a:rPr lang="en-US" smtClean="0"/>
              <a:pPr/>
              <a:t>3/22/18</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0574481E-67BD-E64A-952C-05DDBA037BF8}" type="slidenum">
              <a:rPr lang="en-US" smtClean="0"/>
              <a:pPr/>
              <a:t>‹#›</a:t>
            </a:fld>
            <a:endParaRPr lang="en-US"/>
          </a:p>
        </p:txBody>
      </p:sp>
    </p:spTree>
    <p:extLst>
      <p:ext uri="{BB962C8B-B14F-4D97-AF65-F5344CB8AC3E}">
        <p14:creationId xmlns:p14="http://schemas.microsoft.com/office/powerpoint/2010/main" val="4363777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B20173D-171C-D54C-B5C5-8A965A4B0C96}" type="datetimeFigureOut">
              <a:rPr lang="en-US" smtClean="0"/>
              <a:pPr/>
              <a:t>3/22/18</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0574481E-67BD-E64A-952C-05DDBA037BF8}" type="slidenum">
              <a:rPr lang="en-US" smtClean="0"/>
              <a:pPr/>
              <a:t>‹#›</a:t>
            </a:fld>
            <a:endParaRPr lang="en-US"/>
          </a:p>
        </p:txBody>
      </p:sp>
    </p:spTree>
    <p:extLst>
      <p:ext uri="{BB962C8B-B14F-4D97-AF65-F5344CB8AC3E}">
        <p14:creationId xmlns:p14="http://schemas.microsoft.com/office/powerpoint/2010/main" val="12251066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B20173D-171C-D54C-B5C5-8A965A4B0C96}" type="datetimeFigureOut">
              <a:rPr lang="en-US" smtClean="0"/>
              <a:pPr/>
              <a:t>3/22/18</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0574481E-67BD-E64A-952C-05DDBA037BF8}" type="slidenum">
              <a:rPr lang="en-US" smtClean="0"/>
              <a:pPr/>
              <a:t>‹#›</a:t>
            </a:fld>
            <a:endParaRPr lang="en-US"/>
          </a:p>
        </p:txBody>
      </p:sp>
    </p:spTree>
    <p:extLst>
      <p:ext uri="{BB962C8B-B14F-4D97-AF65-F5344CB8AC3E}">
        <p14:creationId xmlns:p14="http://schemas.microsoft.com/office/powerpoint/2010/main" val="11795155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B20173D-171C-D54C-B5C5-8A965A4B0C96}" type="datetimeFigureOut">
              <a:rPr lang="en-US" smtClean="0"/>
              <a:pPr/>
              <a:t>3/22/18</a:t>
            </a:fld>
            <a:endParaRPr lang="en-US"/>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0574481E-67BD-E64A-952C-05DDBA037BF8}" type="slidenum">
              <a:rPr lang="en-US" smtClean="0"/>
              <a:pPr/>
              <a:t>‹#›</a:t>
            </a:fld>
            <a:endParaRPr lang="en-US"/>
          </a:p>
        </p:txBody>
      </p:sp>
    </p:spTree>
    <p:extLst>
      <p:ext uri="{BB962C8B-B14F-4D97-AF65-F5344CB8AC3E}">
        <p14:creationId xmlns:p14="http://schemas.microsoft.com/office/powerpoint/2010/main" val="36198547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B20173D-171C-D54C-B5C5-8A965A4B0C96}" type="datetimeFigureOut">
              <a:rPr lang="en-US" smtClean="0"/>
              <a:pPr/>
              <a:t>3/22/18</a:t>
            </a:fld>
            <a:endParaRPr lang="en-US"/>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0574481E-67BD-E64A-952C-05DDBA037BF8}" type="slidenum">
              <a:rPr lang="en-US" smtClean="0"/>
              <a:pPr/>
              <a:t>‹#›</a:t>
            </a:fld>
            <a:endParaRPr lang="en-US"/>
          </a:p>
        </p:txBody>
      </p:sp>
    </p:spTree>
    <p:extLst>
      <p:ext uri="{BB962C8B-B14F-4D97-AF65-F5344CB8AC3E}">
        <p14:creationId xmlns:p14="http://schemas.microsoft.com/office/powerpoint/2010/main" val="21983950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B20173D-171C-D54C-B5C5-8A965A4B0C96}" type="datetimeFigureOut">
              <a:rPr lang="en-US" smtClean="0"/>
              <a:pPr/>
              <a:t>3/22/18</a:t>
            </a:fld>
            <a:endParaRPr lang="en-US"/>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0574481E-67BD-E64A-952C-05DDBA037BF8}" type="slidenum">
              <a:rPr lang="en-US" smtClean="0"/>
              <a:pPr/>
              <a:t>‹#›</a:t>
            </a:fld>
            <a:endParaRPr lang="en-US"/>
          </a:p>
        </p:txBody>
      </p:sp>
    </p:spTree>
    <p:extLst>
      <p:ext uri="{BB962C8B-B14F-4D97-AF65-F5344CB8AC3E}">
        <p14:creationId xmlns:p14="http://schemas.microsoft.com/office/powerpoint/2010/main" val="1598920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B20173D-171C-D54C-B5C5-8A965A4B0C96}" type="datetimeFigureOut">
              <a:rPr lang="en-US" smtClean="0"/>
              <a:pPr/>
              <a:t>3/22/18</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0574481E-67BD-E64A-952C-05DDBA037BF8}" type="slidenum">
              <a:rPr lang="en-US" smtClean="0"/>
              <a:pPr/>
              <a:t>‹#›</a:t>
            </a:fld>
            <a:endParaRPr lang="en-US"/>
          </a:p>
        </p:txBody>
      </p:sp>
    </p:spTree>
    <p:extLst>
      <p:ext uri="{BB962C8B-B14F-4D97-AF65-F5344CB8AC3E}">
        <p14:creationId xmlns:p14="http://schemas.microsoft.com/office/powerpoint/2010/main" val="24351570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B20173D-171C-D54C-B5C5-8A965A4B0C96}" type="datetimeFigureOut">
              <a:rPr lang="en-US" smtClean="0"/>
              <a:pPr/>
              <a:t>3/22/18</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0574481E-67BD-E64A-952C-05DDBA037BF8}" type="slidenum">
              <a:rPr lang="en-US" smtClean="0"/>
              <a:pPr/>
              <a:t>‹#›</a:t>
            </a:fld>
            <a:endParaRPr lang="en-US"/>
          </a:p>
        </p:txBody>
      </p:sp>
    </p:spTree>
    <p:extLst>
      <p:ext uri="{BB962C8B-B14F-4D97-AF65-F5344CB8AC3E}">
        <p14:creationId xmlns:p14="http://schemas.microsoft.com/office/powerpoint/2010/main" val="1893198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B20173D-171C-D54C-B5C5-8A965A4B0C96}" type="datetimeFigureOut">
              <a:rPr lang="en-US" smtClean="0"/>
              <a:pPr/>
              <a:t>3/22/18</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0574481E-67BD-E64A-952C-05DDBA037BF8}" type="slidenum">
              <a:rPr lang="en-US" smtClean="0"/>
              <a:pPr/>
              <a:t>‹#›</a:t>
            </a:fld>
            <a:endParaRPr lang="en-US"/>
          </a:p>
        </p:txBody>
      </p:sp>
    </p:spTree>
    <p:extLst>
      <p:ext uri="{BB962C8B-B14F-4D97-AF65-F5344CB8AC3E}">
        <p14:creationId xmlns:p14="http://schemas.microsoft.com/office/powerpoint/2010/main" val="1740177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B20173D-171C-D54C-B5C5-8A965A4B0C96}" type="datetimeFigureOut">
              <a:rPr lang="en-US" smtClean="0"/>
              <a:pPr/>
              <a:t>3/22/18</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0574481E-67BD-E64A-952C-05DDBA037BF8}" type="slidenum">
              <a:rPr lang="en-US" smtClean="0"/>
              <a:pPr/>
              <a:t>‹#›</a:t>
            </a:fld>
            <a:endParaRPr lang="en-US"/>
          </a:p>
        </p:txBody>
      </p:sp>
    </p:spTree>
    <p:extLst>
      <p:ext uri="{BB962C8B-B14F-4D97-AF65-F5344CB8AC3E}">
        <p14:creationId xmlns:p14="http://schemas.microsoft.com/office/powerpoint/2010/main" val="3230044176"/>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gif"/><Relationship Id="rId14" Type="http://schemas.openxmlformats.org/officeDocument/2006/relationships/image" Target="../media/image2.png"/><Relationship Id="rId15" Type="http://schemas.openxmlformats.org/officeDocument/2006/relationships/image" Target="../media/image3.png"/><Relationship Id="rId16" Type="http://schemas.openxmlformats.org/officeDocument/2006/relationships/image" Target="../media/image4.jp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797417"/>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072056"/>
            <a:ext cx="8229600" cy="5054108"/>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B20173D-171C-D54C-B5C5-8A965A4B0C96}" type="datetimeFigureOut">
              <a:rPr lang="en-US" smtClean="0"/>
              <a:pPr/>
              <a:t>3/22/18</a:t>
            </a:fld>
            <a:endParaRPr lang="en-US" dirty="0"/>
          </a:p>
        </p:txBody>
      </p:sp>
      <p:pic>
        <p:nvPicPr>
          <p:cNvPr id="7" name="Picture 6" descr="type_coaps_logo_trans.gif"/>
          <p:cNvPicPr>
            <a:picLocks noChangeAspect="1"/>
          </p:cNvPicPr>
          <p:nvPr userDrawn="1"/>
        </p:nvPicPr>
        <p:blipFill>
          <a:blip r:embed="rId13"/>
          <a:stretch>
            <a:fillRect/>
          </a:stretch>
        </p:blipFill>
        <p:spPr>
          <a:xfrm>
            <a:off x="51160" y="6308676"/>
            <a:ext cx="508379" cy="508379"/>
          </a:xfrm>
          <a:prstGeom prst="rect">
            <a:avLst/>
          </a:prstGeom>
        </p:spPr>
      </p:pic>
      <p:pic>
        <p:nvPicPr>
          <p:cNvPr id="8" name="Picture 7" descr="FSU_Seal_Color_RGB.png"/>
          <p:cNvPicPr>
            <a:picLocks noChangeAspect="1"/>
          </p:cNvPicPr>
          <p:nvPr userDrawn="1"/>
        </p:nvPicPr>
        <p:blipFill>
          <a:blip r:embed="rId14"/>
          <a:stretch>
            <a:fillRect/>
          </a:stretch>
        </p:blipFill>
        <p:spPr>
          <a:xfrm>
            <a:off x="1132882" y="6308147"/>
            <a:ext cx="508379" cy="508379"/>
          </a:xfrm>
          <a:prstGeom prst="rect">
            <a:avLst/>
          </a:prstGeom>
        </p:spPr>
      </p:pic>
      <p:sp>
        <p:nvSpPr>
          <p:cNvPr id="9" name="Slide Number Placeholder 5"/>
          <p:cNvSpPr txBox="1">
            <a:spLocks/>
          </p:cNvSpPr>
          <p:nvPr userDrawn="1"/>
        </p:nvSpPr>
        <p:spPr>
          <a:xfrm>
            <a:off x="6116128" y="6356350"/>
            <a:ext cx="2040671" cy="365125"/>
          </a:xfrm>
          <a:prstGeom prst="rect">
            <a:avLst/>
          </a:prstGeom>
        </p:spPr>
        <p:txBody>
          <a:bodyPr vert="horz" lIns="91440" tIns="45720" rIns="91440" bIns="45720" rtlCol="0" anchor="ct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schemeClr val="tx1">
                    <a:tint val="75000"/>
                  </a:schemeClr>
                </a:solidFill>
                <a:effectLst/>
                <a:uLnTx/>
                <a:uFillTx/>
                <a:latin typeface="Times New Roman" pitchFamily="18" charset="0"/>
                <a:ea typeface="+mn-ea"/>
                <a:cs typeface="Times New Roman" pitchFamily="18" charset="0"/>
              </a:rPr>
              <a:t> </a:t>
            </a:r>
            <a:br>
              <a:rPr kumimoji="0" lang="en-US" sz="1200" b="0" i="0" u="none" strike="noStrike" kern="1200" cap="none" spc="0" normalizeH="0" baseline="0" noProof="0" dirty="0" smtClean="0">
                <a:ln>
                  <a:noFill/>
                </a:ln>
                <a:solidFill>
                  <a:schemeClr val="tx1">
                    <a:tint val="75000"/>
                  </a:schemeClr>
                </a:solidFill>
                <a:effectLst/>
                <a:uLnTx/>
                <a:uFillTx/>
                <a:latin typeface="Times New Roman" pitchFamily="18" charset="0"/>
                <a:ea typeface="+mn-ea"/>
                <a:cs typeface="Times New Roman" pitchFamily="18" charset="0"/>
              </a:rPr>
            </a:br>
            <a:fld id="{0574481E-67BD-E64A-952C-05DDBA037BF8}" type="slidenum">
              <a:rPr kumimoji="0" lang="en-US" sz="1200" b="0" i="0" u="none" strike="noStrike" kern="1200" cap="none" spc="0" normalizeH="0" baseline="0" noProof="0" smtClean="0">
                <a:ln>
                  <a:noFill/>
                </a:ln>
                <a:solidFill>
                  <a:schemeClr val="tx1">
                    <a:tint val="75000"/>
                  </a:schemeClr>
                </a:solidFill>
                <a:effectLst/>
                <a:uLnTx/>
                <a:uFillTx/>
                <a:latin typeface="+mn-lt"/>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schemeClr val="tx1">
                  <a:tint val="75000"/>
                </a:schemeClr>
              </a:solidFill>
              <a:effectLst/>
              <a:uLnTx/>
              <a:uFillTx/>
              <a:latin typeface="+mn-lt"/>
              <a:ea typeface="+mn-ea"/>
              <a:cs typeface="+mn-cs"/>
            </a:endParaRPr>
          </a:p>
        </p:txBody>
      </p:sp>
      <p:pic>
        <p:nvPicPr>
          <p:cNvPr id="11" name="Picture 2"/>
          <p:cNvPicPr>
            <a:picLocks noChangeAspect="1" noChangeArrowheads="1"/>
          </p:cNvPicPr>
          <p:nvPr userDrawn="1"/>
        </p:nvPicPr>
        <p:blipFill>
          <a:blip r:embed="rId15" cstate="print"/>
          <a:srcRect/>
          <a:stretch>
            <a:fillRect/>
          </a:stretch>
        </p:blipFill>
        <p:spPr bwMode="auto">
          <a:xfrm>
            <a:off x="588803" y="6310779"/>
            <a:ext cx="515795" cy="515795"/>
          </a:xfrm>
          <a:prstGeom prst="rect">
            <a:avLst/>
          </a:prstGeom>
          <a:noFill/>
          <a:ln w="9525">
            <a:noFill/>
            <a:miter lim="800000"/>
            <a:headEnd/>
            <a:tailEnd/>
          </a:ln>
        </p:spPr>
      </p:pic>
      <p:sp>
        <p:nvSpPr>
          <p:cNvPr id="5" name="TextBox 4"/>
          <p:cNvSpPr txBox="1"/>
          <p:nvPr userDrawn="1"/>
        </p:nvSpPr>
        <p:spPr>
          <a:xfrm>
            <a:off x="2458192" y="6486975"/>
            <a:ext cx="3954483" cy="307777"/>
          </a:xfrm>
          <a:prstGeom prst="rect">
            <a:avLst/>
          </a:prstGeom>
          <a:noFill/>
        </p:spPr>
        <p:txBody>
          <a:bodyPr wrap="square" rtlCol="0">
            <a:spAutoFit/>
          </a:bodyPr>
          <a:lstStyle/>
          <a:p>
            <a:r>
              <a:rPr lang="en-US" sz="1400" dirty="0" smtClean="0">
                <a:solidFill>
                  <a:schemeClr val="bg1"/>
                </a:solidFill>
              </a:rPr>
              <a:t>College of Arts and Sciences Leadership Council </a:t>
            </a:r>
            <a:endParaRPr lang="en-US" sz="1400" dirty="0">
              <a:solidFill>
                <a:schemeClr val="bg1"/>
              </a:solidFill>
            </a:endParaRPr>
          </a:p>
        </p:txBody>
      </p:sp>
      <p:pic>
        <p:nvPicPr>
          <p:cNvPr id="10" name="Picture 9"/>
          <p:cNvPicPr>
            <a:picLocks noChangeAspect="1"/>
          </p:cNvPicPr>
          <p:nvPr userDrawn="1"/>
        </p:nvPicPr>
        <p:blipFill>
          <a:blip r:embed="rId16">
            <a:extLst>
              <a:ext uri="{28A0092B-C50C-407E-A947-70E740481C1C}">
                <a14:useLocalDpi xmlns:a14="http://schemas.microsoft.com/office/drawing/2010/main" val="0"/>
              </a:ext>
            </a:extLst>
          </a:blip>
          <a:stretch>
            <a:fillRect/>
          </a:stretch>
        </p:blipFill>
        <p:spPr>
          <a:xfrm>
            <a:off x="1755576" y="6327478"/>
            <a:ext cx="634240" cy="461714"/>
          </a:xfrm>
          <a:prstGeom prst="rect">
            <a:avLst/>
          </a:prstGeom>
        </p:spPr>
      </p:pic>
    </p:spTree>
    <p:extLst>
      <p:ext uri="{BB962C8B-B14F-4D97-AF65-F5344CB8AC3E}">
        <p14:creationId xmlns:p14="http://schemas.microsoft.com/office/powerpoint/2010/main" val="30280225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3600" b="1" kern="1200">
          <a:solidFill>
            <a:srgbClr val="0070C0"/>
          </a:solidFill>
          <a:latin typeface="Times New Roman" pitchFamily="18" charset="0"/>
          <a:ea typeface="+mj-ea"/>
          <a:cs typeface="Times New Roman" pitchFamily="18" charset="0"/>
        </a:defRPr>
      </a:lvl1pPr>
    </p:titleStyle>
    <p:bodyStyle>
      <a:lvl1pPr marL="342900" indent="-342900" algn="l" defTabSz="457200" rtl="0" eaLnBrk="1" latinLnBrk="0" hangingPunct="1">
        <a:spcBef>
          <a:spcPct val="20000"/>
        </a:spcBef>
        <a:buFont typeface="Wingdings" pitchFamily="2" charset="2"/>
        <a:buChar char="Ø"/>
        <a:defRPr sz="2200" kern="1200">
          <a:solidFill>
            <a:schemeClr val="tx1"/>
          </a:solidFill>
          <a:latin typeface="Times New Roman" pitchFamily="18" charset="0"/>
          <a:ea typeface="+mn-ea"/>
          <a:cs typeface="Times New Roman" pitchFamily="18" charset="0"/>
        </a:defRPr>
      </a:lvl1pPr>
      <a:lvl2pPr marL="742950" indent="-285750" algn="l" defTabSz="457200" rtl="0" eaLnBrk="1" latinLnBrk="0" hangingPunct="1">
        <a:spcBef>
          <a:spcPct val="20000"/>
        </a:spcBef>
        <a:buFont typeface="Wingdings" pitchFamily="2" charset="2"/>
        <a:buChar char="Ø"/>
        <a:defRPr sz="2200" kern="1200">
          <a:solidFill>
            <a:schemeClr val="tx1"/>
          </a:solidFill>
          <a:latin typeface="Times New Roman" pitchFamily="18" charset="0"/>
          <a:ea typeface="+mn-ea"/>
          <a:cs typeface="Times New Roman" pitchFamily="18" charset="0"/>
        </a:defRPr>
      </a:lvl2pPr>
      <a:lvl3pPr marL="1143000" indent="-228600" algn="l" defTabSz="457200" rtl="0" eaLnBrk="1" latinLnBrk="0" hangingPunct="1">
        <a:spcBef>
          <a:spcPct val="20000"/>
        </a:spcBef>
        <a:buFont typeface="Wingdings" pitchFamily="2" charset="2"/>
        <a:buChar char="Ø"/>
        <a:defRPr sz="2200" kern="1200">
          <a:solidFill>
            <a:schemeClr val="tx1"/>
          </a:solidFill>
          <a:latin typeface="Times New Roman" pitchFamily="18" charset="0"/>
          <a:ea typeface="+mn-ea"/>
          <a:cs typeface="Times New Roman" pitchFamily="18" charset="0"/>
        </a:defRPr>
      </a:lvl3pPr>
      <a:lvl4pPr marL="1600200" indent="-228600" algn="l" defTabSz="457200" rtl="0" eaLnBrk="1" latinLnBrk="0" hangingPunct="1">
        <a:spcBef>
          <a:spcPct val="20000"/>
        </a:spcBef>
        <a:buFont typeface="Wingdings" pitchFamily="2" charset="2"/>
        <a:buChar char="Ø"/>
        <a:defRPr sz="2200" kern="1200">
          <a:solidFill>
            <a:schemeClr val="tx1"/>
          </a:solidFill>
          <a:latin typeface="Times New Roman" pitchFamily="18" charset="0"/>
          <a:ea typeface="+mn-ea"/>
          <a:cs typeface="Times New Roman" pitchFamily="18" charset="0"/>
        </a:defRPr>
      </a:lvl4pPr>
      <a:lvl5pPr marL="2057400" indent="-228600" algn="l" defTabSz="457200" rtl="0" eaLnBrk="1" latinLnBrk="0" hangingPunct="1">
        <a:spcBef>
          <a:spcPct val="20000"/>
        </a:spcBef>
        <a:buFont typeface="Wingdings" pitchFamily="2" charset="2"/>
        <a:buChar char="Ø"/>
        <a:defRPr sz="2200" kern="1200">
          <a:solidFill>
            <a:schemeClr val="tx1"/>
          </a:solidFill>
          <a:latin typeface="Times New Roman" pitchFamily="18" charset="0"/>
          <a:ea typeface="+mn-ea"/>
          <a:cs typeface="Times New Roman" pitchFamily="18"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3" Type="http://schemas.openxmlformats.org/officeDocument/2006/relationships/image" Target="../media/image6.emf"/><Relationship Id="rId4" Type="http://schemas.openxmlformats.org/officeDocument/2006/relationships/image" Target="../media/image7.emf"/><Relationship Id="rId5" Type="http://schemas.openxmlformats.org/officeDocument/2006/relationships/image" Target="../media/image8.emf"/><Relationship Id="rId1" Type="http://schemas.openxmlformats.org/officeDocument/2006/relationships/slideLayout" Target="../slideLayouts/slideLayout2.xml"/><Relationship Id="rId2" Type="http://schemas.openxmlformats.org/officeDocument/2006/relationships/image" Target="../media/image5.em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10.emf"/><Relationship Id="rId4" Type="http://schemas.openxmlformats.org/officeDocument/2006/relationships/image" Target="../media/image11.emf"/><Relationship Id="rId5" Type="http://schemas.openxmlformats.org/officeDocument/2006/relationships/image" Target="../media/image12.emf"/><Relationship Id="rId6" Type="http://schemas.openxmlformats.org/officeDocument/2006/relationships/image" Target="../media/image13.emf"/><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 Id="rId3" Type="http://schemas.openxmlformats.org/officeDocument/2006/relationships/image" Target="../media/image15.tif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 Id="rId3" Type="http://schemas.openxmlformats.org/officeDocument/2006/relationships/image" Target="../media/image15.tiff"/></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4" Type="http://schemas.openxmlformats.org/officeDocument/2006/relationships/image" Target="../media/image17.tiff"/><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 Id="rId3" Type="http://schemas.openxmlformats.org/officeDocument/2006/relationships/image" Target="../media/image1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20.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 Id="rId3" Type="http://schemas.openxmlformats.org/officeDocument/2006/relationships/image" Target="../media/image2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3.png"/></Relationships>
</file>

<file path=ppt/slides/_rels/slide18.xml.rels><?xml version="1.0" encoding="UTF-8" standalone="yes"?>
<Relationships xmlns="http://schemas.openxmlformats.org/package/2006/relationships"><Relationship Id="rId3" Type="http://schemas.openxmlformats.org/officeDocument/2006/relationships/image" Target="../media/image24.emf"/><Relationship Id="rId4" Type="http://schemas.openxmlformats.org/officeDocument/2006/relationships/image" Target="../media/image25.emf"/><Relationship Id="rId5" Type="http://schemas.openxmlformats.org/officeDocument/2006/relationships/image" Target="../media/image26.emf"/><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9.xml.rels><?xml version="1.0" encoding="UTF-8" standalone="yes"?>
<Relationships xmlns="http://schemas.openxmlformats.org/package/2006/relationships"><Relationship Id="rId3" Type="http://schemas.openxmlformats.org/officeDocument/2006/relationships/image" Target="../media/image28.png"/><Relationship Id="rId4" Type="http://schemas.openxmlformats.org/officeDocument/2006/relationships/image" Target="../media/image29.png"/><Relationship Id="rId5" Type="http://schemas.openxmlformats.org/officeDocument/2006/relationships/image" Target="../media/image30.png"/><Relationship Id="rId6" Type="http://schemas.openxmlformats.org/officeDocument/2006/relationships/image" Target="../media/image31.png"/><Relationship Id="rId7" Type="http://schemas.openxmlformats.org/officeDocument/2006/relationships/image" Target="../media/image32.png"/><Relationship Id="rId8" Type="http://schemas.openxmlformats.org/officeDocument/2006/relationships/hyperlink" Target="https://journals.ametsoc.org/doi/abs/10.1175/JCLI-D-17-0159.1" TargetMode="External"/><Relationship Id="rId1" Type="http://schemas.openxmlformats.org/officeDocument/2006/relationships/slideLayout" Target="../slideLayouts/slideLayout2.xml"/><Relationship Id="rId2" Type="http://schemas.openxmlformats.org/officeDocument/2006/relationships/image" Target="../media/image27.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3.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www.nature.com/articles/s41467-018-02983-w/figures/3" TargetMode="External"/><Relationship Id="rId3" Type="http://schemas.openxmlformats.org/officeDocument/2006/relationships/image" Target="../media/image34.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5.jpeg"/></Relationships>
</file>

<file path=ppt/slides/_rels/slide24.xml.rels><?xml version="1.0" encoding="UTF-8" standalone="yes"?>
<Relationships xmlns="http://schemas.openxmlformats.org/package/2006/relationships"><Relationship Id="rId3" Type="http://schemas.openxmlformats.org/officeDocument/2006/relationships/image" Target="../media/image37.png"/><Relationship Id="rId4" Type="http://schemas.openxmlformats.org/officeDocument/2006/relationships/image" Target="../media/image38.png"/><Relationship Id="rId5" Type="http://schemas.openxmlformats.org/officeDocument/2006/relationships/image" Target="../media/image39.png"/><Relationship Id="rId1" Type="http://schemas.openxmlformats.org/officeDocument/2006/relationships/slideLayout" Target="../slideLayouts/slideLayout6.xml"/><Relationship Id="rId2" Type="http://schemas.openxmlformats.org/officeDocument/2006/relationships/image" Target="../media/image36.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40.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1.emf"/></Relationships>
</file>

<file path=ppt/slides/_rels/slide28.xml.rels><?xml version="1.0" encoding="UTF-8" standalone="yes"?>
<Relationships xmlns="http://schemas.openxmlformats.org/package/2006/relationships"><Relationship Id="rId3" Type="http://schemas.openxmlformats.org/officeDocument/2006/relationships/image" Target="../media/image43.emf"/><Relationship Id="rId4" Type="http://schemas.openxmlformats.org/officeDocument/2006/relationships/image" Target="../media/image44.emf"/><Relationship Id="rId1" Type="http://schemas.openxmlformats.org/officeDocument/2006/relationships/slideLayout" Target="../slideLayouts/slideLayout2.xml"/><Relationship Id="rId2" Type="http://schemas.openxmlformats.org/officeDocument/2006/relationships/image" Target="../media/image42.emf"/></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5.emf"/></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6.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37.xml.rels><?xml version="1.0" encoding="UTF-8" standalone="yes"?>
<Relationships xmlns="http://schemas.openxmlformats.org/package/2006/relationships"><Relationship Id="rId3" Type="http://schemas.openxmlformats.org/officeDocument/2006/relationships/image" Target="../media/image48.emf"/><Relationship Id="rId4" Type="http://schemas.openxmlformats.org/officeDocument/2006/relationships/image" Target="../media/image49.emf"/><Relationship Id="rId1" Type="http://schemas.openxmlformats.org/officeDocument/2006/relationships/slideLayout" Target="../slideLayouts/slideLayout2.xml"/><Relationship Id="rId2" Type="http://schemas.openxmlformats.org/officeDocument/2006/relationships/image" Target="../media/image47.emf"/></Relationships>
</file>

<file path=ppt/slides/_rels/slide38.xml.rels><?xml version="1.0" encoding="UTF-8" standalone="yes"?>
<Relationships xmlns="http://schemas.openxmlformats.org/package/2006/relationships"><Relationship Id="rId3" Type="http://schemas.openxmlformats.org/officeDocument/2006/relationships/image" Target="../media/image51.emf"/><Relationship Id="rId4" Type="http://schemas.openxmlformats.org/officeDocument/2006/relationships/image" Target="../media/image52.emf"/><Relationship Id="rId1" Type="http://schemas.openxmlformats.org/officeDocument/2006/relationships/slideLayout" Target="../slideLayouts/slideLayout2.xml"/><Relationship Id="rId2" Type="http://schemas.openxmlformats.org/officeDocument/2006/relationships/image" Target="../media/image50.emf"/></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3.png"/><Relationship Id="rId3" Type="http://schemas.openxmlformats.org/officeDocument/2006/relationships/image" Target="../media/image54.png"/></Relationships>
</file>

<file path=ppt/slides/_rels/slide40.xml.rels><?xml version="1.0" encoding="UTF-8" standalone="yes"?>
<Relationships xmlns="http://schemas.openxmlformats.org/package/2006/relationships"><Relationship Id="rId3" Type="http://schemas.openxmlformats.org/officeDocument/2006/relationships/image" Target="../media/image55.png"/><Relationship Id="rId4" Type="http://schemas.openxmlformats.org/officeDocument/2006/relationships/image" Target="../media/image56.png"/><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41.xml.rels><?xml version="1.0" encoding="UTF-8" standalone="yes"?>
<Relationships xmlns="http://schemas.openxmlformats.org/package/2006/relationships"><Relationship Id="rId3" Type="http://schemas.openxmlformats.org/officeDocument/2006/relationships/image" Target="../media/image57.png"/><Relationship Id="rId4" Type="http://schemas.openxmlformats.org/officeDocument/2006/relationships/image" Target="../media/image58.png"/><Relationship Id="rId5" Type="http://schemas.openxmlformats.org/officeDocument/2006/relationships/image" Target="../media/image59.png"/><Relationship Id="rId6" Type="http://schemas.openxmlformats.org/officeDocument/2006/relationships/image" Target="../media/image60.png"/><Relationship Id="rId7" Type="http://schemas.openxmlformats.org/officeDocument/2006/relationships/image" Target="../media/image61.png"/><Relationship Id="rId8" Type="http://schemas.openxmlformats.org/officeDocument/2006/relationships/image" Target="../media/image62.png"/><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63.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836764"/>
            <a:ext cx="8092440" cy="1790700"/>
          </a:xfrm>
        </p:spPr>
        <p:txBody>
          <a:bodyPr>
            <a:noAutofit/>
          </a:bodyPr>
          <a:lstStyle/>
          <a:p>
            <a:r>
              <a:rPr lang="en-US" sz="3000" dirty="0"/>
              <a:t>Outstanding questions regarding air-sea interaction and near-surface processes? </a:t>
            </a:r>
            <a:br>
              <a:rPr lang="en-US" sz="3000" dirty="0"/>
            </a:br>
            <a:r>
              <a:rPr lang="en-US" sz="3000" dirty="0"/>
              <a:t/>
            </a:r>
            <a:br>
              <a:rPr lang="en-US" sz="3000" dirty="0"/>
            </a:br>
            <a:r>
              <a:rPr lang="en-US" sz="3000" dirty="0"/>
              <a:t>How can satellites be used to find answers?</a:t>
            </a:r>
          </a:p>
        </p:txBody>
      </p:sp>
    </p:spTree>
    <p:extLst>
      <p:ext uri="{BB962C8B-B14F-4D97-AF65-F5344CB8AC3E}">
        <p14:creationId xmlns:p14="http://schemas.microsoft.com/office/powerpoint/2010/main" val="87088465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idx="1"/>
          </p:nvPr>
        </p:nvSpPr>
        <p:spPr/>
        <p:txBody>
          <a:bodyPr/>
          <a:lstStyle/>
          <a:p>
            <a:r>
              <a:rPr lang="en-US" b="1" dirty="0" smtClean="0"/>
              <a:t>Not this: </a:t>
            </a:r>
            <a:r>
              <a:rPr lang="en-US" dirty="0" smtClean="0"/>
              <a:t>“Here is what we know. Any questions?”</a:t>
            </a:r>
          </a:p>
          <a:p>
            <a:r>
              <a:rPr lang="en-US" b="1" dirty="0" smtClean="0"/>
              <a:t>This: </a:t>
            </a:r>
            <a:r>
              <a:rPr lang="en-US" dirty="0" smtClean="0"/>
              <a:t>“Here are some interesting questions. Here’s what we don’t understand yet. This is important, yet still puzzling. This is what we could make progress on together.”</a:t>
            </a:r>
          </a:p>
          <a:p>
            <a:endParaRPr lang="en-US" dirty="0"/>
          </a:p>
          <a:p>
            <a:r>
              <a:rPr lang="en-US" b="1" dirty="0" smtClean="0"/>
              <a:t>Elizabeth</a:t>
            </a:r>
            <a:r>
              <a:rPr lang="en-US" dirty="0" smtClean="0"/>
              <a:t>: 1-D perspective; regional and global problems</a:t>
            </a:r>
          </a:p>
          <a:p>
            <a:r>
              <a:rPr lang="en-US" b="1" dirty="0" smtClean="0"/>
              <a:t>Mark</a:t>
            </a:r>
            <a:r>
              <a:rPr lang="en-US" dirty="0" smtClean="0"/>
              <a:t>: 2-D perspective with small scale variations</a:t>
            </a:r>
          </a:p>
        </p:txBody>
      </p:sp>
    </p:spTree>
    <p:extLst>
      <p:ext uri="{BB962C8B-B14F-4D97-AF65-F5344CB8AC3E}">
        <p14:creationId xmlns:p14="http://schemas.microsoft.com/office/powerpoint/2010/main" val="31656431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Fluxes across the air-sea interface</a:t>
            </a:r>
            <a:endParaRPr lang="en-US" dirty="0"/>
          </a:p>
        </p:txBody>
      </p:sp>
      <p:sp>
        <p:nvSpPr>
          <p:cNvPr id="6" name="TextBox 5"/>
          <p:cNvSpPr txBox="1"/>
          <p:nvPr/>
        </p:nvSpPr>
        <p:spPr>
          <a:xfrm>
            <a:off x="3130749" y="2366016"/>
            <a:ext cx="4545217" cy="323165"/>
          </a:xfrm>
          <a:prstGeom prst="rect">
            <a:avLst/>
          </a:prstGeom>
          <a:noFill/>
        </p:spPr>
        <p:txBody>
          <a:bodyPr wrap="square" rtlCol="0">
            <a:spAutoFit/>
          </a:bodyPr>
          <a:lstStyle/>
          <a:p>
            <a:r>
              <a:rPr lang="en-US" sz="1500" i="1" dirty="0">
                <a:solidFill>
                  <a:srgbClr val="0070C0"/>
                </a:solidFill>
              </a:rPr>
              <a:t>q</a:t>
            </a:r>
            <a:r>
              <a:rPr lang="en-US" sz="1500" dirty="0">
                <a:solidFill>
                  <a:srgbClr val="0070C0"/>
                </a:solidFill>
              </a:rPr>
              <a:t> = specific humidity g of water vapor per kg of total air</a:t>
            </a:r>
          </a:p>
        </p:txBody>
      </p:sp>
      <p:sp>
        <p:nvSpPr>
          <p:cNvPr id="7" name="TextBox 6"/>
          <p:cNvSpPr txBox="1"/>
          <p:nvPr/>
        </p:nvSpPr>
        <p:spPr>
          <a:xfrm>
            <a:off x="3096822" y="3417315"/>
            <a:ext cx="4579144" cy="323165"/>
          </a:xfrm>
          <a:prstGeom prst="rect">
            <a:avLst/>
          </a:prstGeom>
          <a:noFill/>
        </p:spPr>
        <p:txBody>
          <a:bodyPr wrap="square" rtlCol="0">
            <a:spAutoFit/>
          </a:bodyPr>
          <a:lstStyle/>
          <a:p>
            <a:r>
              <a:rPr lang="en-US" sz="1500" dirty="0" err="1">
                <a:solidFill>
                  <a:srgbClr val="FF0000"/>
                </a:solidFill>
              </a:rPr>
              <a:t>θ</a:t>
            </a:r>
            <a:r>
              <a:rPr lang="en-US" sz="1500" dirty="0">
                <a:solidFill>
                  <a:srgbClr val="FF0000"/>
                </a:solidFill>
              </a:rPr>
              <a:t> = potential temperature of dry air</a:t>
            </a:r>
          </a:p>
        </p:txBody>
      </p:sp>
      <p:sp>
        <p:nvSpPr>
          <p:cNvPr id="8" name="Rectangle 7"/>
          <p:cNvSpPr/>
          <p:nvPr/>
        </p:nvSpPr>
        <p:spPr>
          <a:xfrm>
            <a:off x="3127272" y="2701184"/>
            <a:ext cx="216003" cy="434300"/>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9" name="Rectangle 8"/>
          <p:cNvSpPr/>
          <p:nvPr/>
        </p:nvSpPr>
        <p:spPr>
          <a:xfrm>
            <a:off x="3119944" y="3726462"/>
            <a:ext cx="223331" cy="536293"/>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10" name="Picture 9"/>
          <p:cNvPicPr>
            <a:picLocks noChangeAspect="1"/>
          </p:cNvPicPr>
          <p:nvPr/>
        </p:nvPicPr>
        <p:blipFill>
          <a:blip r:embed="rId2"/>
          <a:stretch>
            <a:fillRect/>
          </a:stretch>
        </p:blipFill>
        <p:spPr>
          <a:xfrm>
            <a:off x="1053336" y="4526935"/>
            <a:ext cx="2006339" cy="917793"/>
          </a:xfrm>
          <a:prstGeom prst="rect">
            <a:avLst/>
          </a:prstGeom>
        </p:spPr>
      </p:pic>
      <p:sp>
        <p:nvSpPr>
          <p:cNvPr id="11" name="TextBox 10"/>
          <p:cNvSpPr txBox="1"/>
          <p:nvPr/>
        </p:nvSpPr>
        <p:spPr>
          <a:xfrm>
            <a:off x="1789509" y="5121301"/>
            <a:ext cx="985838" cy="300082"/>
          </a:xfrm>
          <a:prstGeom prst="rect">
            <a:avLst/>
          </a:prstGeom>
          <a:noFill/>
        </p:spPr>
        <p:txBody>
          <a:bodyPr wrap="square" rtlCol="0">
            <a:spAutoFit/>
          </a:bodyPr>
          <a:lstStyle/>
          <a:p>
            <a:r>
              <a:rPr lang="en-US" sz="1350">
                <a:solidFill>
                  <a:srgbClr val="7030A0"/>
                </a:solidFill>
              </a:rPr>
              <a:t>~clouds~</a:t>
            </a:r>
          </a:p>
        </p:txBody>
      </p:sp>
      <p:pic>
        <p:nvPicPr>
          <p:cNvPr id="14" name="Picture 13"/>
          <p:cNvPicPr>
            <a:picLocks noChangeAspect="1"/>
          </p:cNvPicPr>
          <p:nvPr/>
        </p:nvPicPr>
        <p:blipFill>
          <a:blip r:embed="rId3"/>
          <a:stretch>
            <a:fillRect/>
          </a:stretch>
        </p:blipFill>
        <p:spPr>
          <a:xfrm>
            <a:off x="5277445" y="4642298"/>
            <a:ext cx="2901203" cy="595783"/>
          </a:xfrm>
          <a:prstGeom prst="rect">
            <a:avLst/>
          </a:prstGeom>
        </p:spPr>
      </p:pic>
      <p:sp>
        <p:nvSpPr>
          <p:cNvPr id="15" name="TextBox 14"/>
          <p:cNvSpPr txBox="1"/>
          <p:nvPr/>
        </p:nvSpPr>
        <p:spPr>
          <a:xfrm>
            <a:off x="370823" y="2048559"/>
            <a:ext cx="2014538" cy="923330"/>
          </a:xfrm>
          <a:prstGeom prst="rect">
            <a:avLst/>
          </a:prstGeom>
          <a:noFill/>
        </p:spPr>
        <p:txBody>
          <a:bodyPr wrap="square" rtlCol="0">
            <a:spAutoFit/>
          </a:bodyPr>
          <a:lstStyle/>
          <a:p>
            <a:r>
              <a:rPr lang="en-US" sz="1350" dirty="0">
                <a:solidFill>
                  <a:srgbClr val="0070C0"/>
                </a:solidFill>
              </a:rPr>
              <a:t>Latent heat flux</a:t>
            </a:r>
          </a:p>
          <a:p>
            <a:r>
              <a:rPr lang="en-US" sz="1350" dirty="0">
                <a:solidFill>
                  <a:srgbClr val="0070C0"/>
                </a:solidFill>
              </a:rPr>
              <a:t>(turbulent moisture transport and surface evaporation)</a:t>
            </a:r>
          </a:p>
        </p:txBody>
      </p:sp>
      <p:sp>
        <p:nvSpPr>
          <p:cNvPr id="16" name="TextBox 15"/>
          <p:cNvSpPr txBox="1"/>
          <p:nvPr/>
        </p:nvSpPr>
        <p:spPr>
          <a:xfrm>
            <a:off x="471116" y="3214750"/>
            <a:ext cx="2475681" cy="715581"/>
          </a:xfrm>
          <a:prstGeom prst="rect">
            <a:avLst/>
          </a:prstGeom>
          <a:noFill/>
        </p:spPr>
        <p:txBody>
          <a:bodyPr wrap="square" rtlCol="0">
            <a:spAutoFit/>
          </a:bodyPr>
          <a:lstStyle/>
          <a:p>
            <a:r>
              <a:rPr lang="en-US" sz="1350" dirty="0">
                <a:solidFill>
                  <a:srgbClr val="FF0000"/>
                </a:solidFill>
              </a:rPr>
              <a:t>Sensible heat flux</a:t>
            </a:r>
          </a:p>
          <a:p>
            <a:r>
              <a:rPr lang="en-US" sz="1350" dirty="0">
                <a:solidFill>
                  <a:srgbClr val="FF0000"/>
                </a:solidFill>
              </a:rPr>
              <a:t>(turbulent heat transport and convection)</a:t>
            </a:r>
          </a:p>
        </p:txBody>
      </p:sp>
      <p:sp>
        <p:nvSpPr>
          <p:cNvPr id="17" name="TextBox 16"/>
          <p:cNvSpPr txBox="1"/>
          <p:nvPr/>
        </p:nvSpPr>
        <p:spPr>
          <a:xfrm>
            <a:off x="705167" y="4365298"/>
            <a:ext cx="2475681" cy="300082"/>
          </a:xfrm>
          <a:prstGeom prst="rect">
            <a:avLst/>
          </a:prstGeom>
          <a:noFill/>
        </p:spPr>
        <p:txBody>
          <a:bodyPr wrap="square" rtlCol="0">
            <a:spAutoFit/>
          </a:bodyPr>
          <a:lstStyle/>
          <a:p>
            <a:r>
              <a:rPr lang="en-US" sz="1350">
                <a:solidFill>
                  <a:srgbClr val="7030A0"/>
                </a:solidFill>
              </a:rPr>
              <a:t>Radiative heat flux</a:t>
            </a:r>
            <a:endParaRPr lang="en-US" sz="1350" dirty="0">
              <a:solidFill>
                <a:srgbClr val="7030A0"/>
              </a:solidFill>
            </a:endParaRPr>
          </a:p>
        </p:txBody>
      </p:sp>
      <p:sp>
        <p:nvSpPr>
          <p:cNvPr id="18" name="TextBox 17"/>
          <p:cNvSpPr txBox="1"/>
          <p:nvPr/>
        </p:nvSpPr>
        <p:spPr>
          <a:xfrm>
            <a:off x="4859535" y="4485216"/>
            <a:ext cx="2475681" cy="300082"/>
          </a:xfrm>
          <a:prstGeom prst="rect">
            <a:avLst/>
          </a:prstGeom>
          <a:noFill/>
        </p:spPr>
        <p:txBody>
          <a:bodyPr wrap="square" rtlCol="0">
            <a:spAutoFit/>
          </a:bodyPr>
          <a:lstStyle/>
          <a:p>
            <a:r>
              <a:rPr lang="en-US" sz="1350" dirty="0">
                <a:solidFill>
                  <a:schemeClr val="accent6">
                    <a:lumMod val="75000"/>
                  </a:schemeClr>
                </a:solidFill>
              </a:rPr>
              <a:t>Momentum flux</a:t>
            </a:r>
          </a:p>
        </p:txBody>
      </p:sp>
      <p:sp>
        <p:nvSpPr>
          <p:cNvPr id="19" name="TextBox 18"/>
          <p:cNvSpPr txBox="1"/>
          <p:nvPr/>
        </p:nvSpPr>
        <p:spPr>
          <a:xfrm>
            <a:off x="3092398" y="5590282"/>
            <a:ext cx="3945041" cy="300082"/>
          </a:xfrm>
          <a:prstGeom prst="rect">
            <a:avLst/>
          </a:prstGeom>
          <a:noFill/>
        </p:spPr>
        <p:txBody>
          <a:bodyPr wrap="square" rtlCol="0">
            <a:spAutoFit/>
          </a:bodyPr>
          <a:lstStyle/>
          <a:p>
            <a:r>
              <a:rPr lang="en-US" sz="1350" i="1" dirty="0">
                <a:solidFill>
                  <a:schemeClr val="tx1">
                    <a:lumMod val="50000"/>
                    <a:lumOff val="50000"/>
                  </a:schemeClr>
                </a:solidFill>
              </a:rPr>
              <a:t>Fairall et al. 1996, 2003, Edson et al. 2003</a:t>
            </a:r>
          </a:p>
        </p:txBody>
      </p:sp>
      <p:sp>
        <p:nvSpPr>
          <p:cNvPr id="21" name="Rectangle 20"/>
          <p:cNvSpPr/>
          <p:nvPr/>
        </p:nvSpPr>
        <p:spPr>
          <a:xfrm>
            <a:off x="432163" y="4386969"/>
            <a:ext cx="4388419" cy="10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2" name="Rectangle 21"/>
          <p:cNvSpPr/>
          <p:nvPr/>
        </p:nvSpPr>
        <p:spPr>
          <a:xfrm>
            <a:off x="4859536" y="4238361"/>
            <a:ext cx="4278398" cy="10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24" name="Picture 23"/>
          <p:cNvPicPr>
            <a:picLocks noChangeAspect="1"/>
          </p:cNvPicPr>
          <p:nvPr/>
        </p:nvPicPr>
        <p:blipFill>
          <a:blip r:embed="rId4"/>
          <a:stretch>
            <a:fillRect/>
          </a:stretch>
        </p:blipFill>
        <p:spPr>
          <a:xfrm>
            <a:off x="1441085" y="3733328"/>
            <a:ext cx="6758995" cy="530117"/>
          </a:xfrm>
          <a:prstGeom prst="rect">
            <a:avLst/>
          </a:prstGeom>
        </p:spPr>
      </p:pic>
      <p:pic>
        <p:nvPicPr>
          <p:cNvPr id="25" name="Picture 24"/>
          <p:cNvPicPr>
            <a:picLocks noChangeAspect="1"/>
          </p:cNvPicPr>
          <p:nvPr/>
        </p:nvPicPr>
        <p:blipFill>
          <a:blip r:embed="rId5"/>
          <a:stretch>
            <a:fillRect/>
          </a:stretch>
        </p:blipFill>
        <p:spPr>
          <a:xfrm>
            <a:off x="1441084" y="2649882"/>
            <a:ext cx="6650701" cy="528533"/>
          </a:xfrm>
          <a:prstGeom prst="rect">
            <a:avLst/>
          </a:prstGeom>
        </p:spPr>
      </p:pic>
      <p:sp>
        <p:nvSpPr>
          <p:cNvPr id="20" name="Rectangle 19"/>
          <p:cNvSpPr/>
          <p:nvPr/>
        </p:nvSpPr>
        <p:spPr>
          <a:xfrm>
            <a:off x="478677" y="3206814"/>
            <a:ext cx="7721402" cy="12319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22952638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grpId="0" nodeType="clickEffect">
                                  <p:stCondLst>
                                    <p:cond delay="0"/>
                                  </p:stCondLst>
                                  <p:childTnLst>
                                    <p:set>
                                      <p:cBhvr>
                                        <p:cTn id="12" dur="1" fill="hold">
                                          <p:stCondLst>
                                            <p:cond delay="0"/>
                                          </p:stCondLst>
                                        </p:cTn>
                                        <p:tgtEl>
                                          <p:spTgt spid="20"/>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grpId="0" nodeType="clickEffect">
                                  <p:stCondLst>
                                    <p:cond delay="0"/>
                                  </p:stCondLst>
                                  <p:childTnLst>
                                    <p:set>
                                      <p:cBhvr>
                                        <p:cTn id="22" dur="1" fill="hold">
                                          <p:stCondLst>
                                            <p:cond delay="0"/>
                                          </p:stCondLst>
                                        </p:cTn>
                                        <p:tgtEl>
                                          <p:spTgt spid="21"/>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grpId="0" nodeType="clickEffect">
                                  <p:stCondLst>
                                    <p:cond delay="0"/>
                                  </p:stCondLst>
                                  <p:childTnLst>
                                    <p:set>
                                      <p:cBhvr>
                                        <p:cTn id="26" dur="1" fill="hold">
                                          <p:stCondLst>
                                            <p:cond delay="0"/>
                                          </p:stCondLst>
                                        </p:cTn>
                                        <p:tgtEl>
                                          <p:spTgt spid="2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animBg="1"/>
      <p:bldP spid="9" grpId="0" animBg="1"/>
      <p:bldP spid="21" grpId="0" animBg="1"/>
      <p:bldP spid="22" grpId="0" animBg="1"/>
      <p:bldP spid="20"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2700" dirty="0"/>
              <a:t>How do the sensible and latent heat fluxes impact clouds?</a:t>
            </a:r>
            <a:r>
              <a:rPr lang="en-US" dirty="0"/>
              <a:t/>
            </a:r>
            <a:br>
              <a:rPr lang="en-US" dirty="0"/>
            </a:br>
            <a:r>
              <a:rPr lang="en-US" sz="2700" i="1" dirty="0"/>
              <a:t>c/o C. </a:t>
            </a:r>
            <a:r>
              <a:rPr lang="en-US" sz="2700" i="1" dirty="0" err="1"/>
              <a:t>Kummerow</a:t>
            </a:r>
            <a:r>
              <a:rPr lang="en-US" sz="2700" i="1" dirty="0"/>
              <a:t>, R. Johnson, D. Randall, A. Soloviev</a:t>
            </a:r>
            <a:endParaRPr lang="en-US" dirty="0"/>
          </a:p>
        </p:txBody>
      </p:sp>
      <p:pic>
        <p:nvPicPr>
          <p:cNvPr id="6" name="Picture 5"/>
          <p:cNvPicPr>
            <a:picLocks noChangeAspect="1"/>
          </p:cNvPicPr>
          <p:nvPr/>
        </p:nvPicPr>
        <p:blipFill>
          <a:blip r:embed="rId3"/>
          <a:stretch>
            <a:fillRect/>
          </a:stretch>
        </p:blipFill>
        <p:spPr>
          <a:xfrm>
            <a:off x="511493" y="2226469"/>
            <a:ext cx="5629275" cy="2990850"/>
          </a:xfrm>
          <a:prstGeom prst="rect">
            <a:avLst/>
          </a:prstGeom>
        </p:spPr>
      </p:pic>
      <p:sp>
        <p:nvSpPr>
          <p:cNvPr id="7" name="TextBox 6"/>
          <p:cNvSpPr txBox="1"/>
          <p:nvPr/>
        </p:nvSpPr>
        <p:spPr>
          <a:xfrm>
            <a:off x="6886381" y="5709944"/>
            <a:ext cx="5320665" cy="300082"/>
          </a:xfrm>
          <a:prstGeom prst="rect">
            <a:avLst/>
          </a:prstGeom>
          <a:noFill/>
        </p:spPr>
        <p:txBody>
          <a:bodyPr wrap="square" rtlCol="0">
            <a:spAutoFit/>
          </a:bodyPr>
          <a:lstStyle/>
          <a:p>
            <a:r>
              <a:rPr lang="en-US" sz="1350" i="1" dirty="0" err="1">
                <a:solidFill>
                  <a:schemeClr val="tx1">
                    <a:lumMod val="50000"/>
                    <a:lumOff val="50000"/>
                  </a:schemeClr>
                </a:solidFill>
              </a:rPr>
              <a:t>Wyngaard</a:t>
            </a:r>
            <a:r>
              <a:rPr lang="en-US" sz="1350" i="1" dirty="0">
                <a:solidFill>
                  <a:schemeClr val="tx1">
                    <a:lumMod val="50000"/>
                    <a:lumOff val="50000"/>
                  </a:schemeClr>
                </a:solidFill>
              </a:rPr>
              <a:t> 1990</a:t>
            </a:r>
          </a:p>
        </p:txBody>
      </p:sp>
      <p:sp>
        <p:nvSpPr>
          <p:cNvPr id="8" name="TextBox 7"/>
          <p:cNvSpPr txBox="1"/>
          <p:nvPr/>
        </p:nvSpPr>
        <p:spPr>
          <a:xfrm>
            <a:off x="0" y="3615847"/>
            <a:ext cx="660083" cy="507831"/>
          </a:xfrm>
          <a:prstGeom prst="rect">
            <a:avLst/>
          </a:prstGeom>
          <a:noFill/>
        </p:spPr>
        <p:txBody>
          <a:bodyPr wrap="square" rtlCol="0">
            <a:spAutoFit/>
          </a:bodyPr>
          <a:lstStyle/>
          <a:p>
            <a:pPr algn="ctr"/>
            <a:r>
              <a:rPr lang="en-US" sz="1350" dirty="0"/>
              <a:t>z</a:t>
            </a:r>
          </a:p>
          <a:p>
            <a:pPr algn="ctr"/>
            <a:r>
              <a:rPr lang="en-US" sz="1350" dirty="0"/>
              <a:t>height</a:t>
            </a:r>
          </a:p>
        </p:txBody>
      </p:sp>
      <p:sp>
        <p:nvSpPr>
          <p:cNvPr id="9" name="TextBox 8"/>
          <p:cNvSpPr txBox="1"/>
          <p:nvPr/>
        </p:nvSpPr>
        <p:spPr>
          <a:xfrm>
            <a:off x="1317308" y="5076148"/>
            <a:ext cx="1375886" cy="507831"/>
          </a:xfrm>
          <a:prstGeom prst="rect">
            <a:avLst/>
          </a:prstGeom>
          <a:noFill/>
        </p:spPr>
        <p:txBody>
          <a:bodyPr wrap="square" rtlCol="0">
            <a:spAutoFit/>
          </a:bodyPr>
          <a:lstStyle/>
          <a:p>
            <a:pPr algn="ctr"/>
            <a:r>
              <a:rPr lang="en-US" sz="1350" dirty="0"/>
              <a:t>x or y</a:t>
            </a:r>
          </a:p>
          <a:p>
            <a:pPr algn="ctr"/>
            <a:r>
              <a:rPr lang="en-US" sz="1350" dirty="0"/>
              <a:t>horizontal scale</a:t>
            </a:r>
          </a:p>
        </p:txBody>
      </p:sp>
      <p:sp>
        <p:nvSpPr>
          <p:cNvPr id="10" name="TextBox 9"/>
          <p:cNvSpPr txBox="1"/>
          <p:nvPr/>
        </p:nvSpPr>
        <p:spPr>
          <a:xfrm>
            <a:off x="1283017" y="2388430"/>
            <a:ext cx="660083" cy="300082"/>
          </a:xfrm>
          <a:prstGeom prst="rect">
            <a:avLst/>
          </a:prstGeom>
          <a:noFill/>
        </p:spPr>
        <p:txBody>
          <a:bodyPr wrap="square" rtlCol="0">
            <a:spAutoFit/>
          </a:bodyPr>
          <a:lstStyle/>
          <a:p>
            <a:pPr algn="ctr"/>
            <a:r>
              <a:rPr lang="en-US" sz="1350" b="1" dirty="0">
                <a:solidFill>
                  <a:srgbClr val="0070C0"/>
                </a:solidFill>
              </a:rPr>
              <a:t>wind</a:t>
            </a:r>
          </a:p>
        </p:txBody>
      </p:sp>
      <p:sp>
        <p:nvSpPr>
          <p:cNvPr id="11" name="TextBox 10"/>
          <p:cNvSpPr txBox="1"/>
          <p:nvPr/>
        </p:nvSpPr>
        <p:spPr>
          <a:xfrm>
            <a:off x="6140767" y="3389036"/>
            <a:ext cx="2145983" cy="1131079"/>
          </a:xfrm>
          <a:prstGeom prst="rect">
            <a:avLst/>
          </a:prstGeom>
          <a:noFill/>
          <a:ln>
            <a:solidFill>
              <a:srgbClr val="FF0000"/>
            </a:solidFill>
          </a:ln>
        </p:spPr>
        <p:txBody>
          <a:bodyPr wrap="square" rtlCol="0">
            <a:spAutoFit/>
          </a:bodyPr>
          <a:lstStyle/>
          <a:p>
            <a:pPr algn="ctr"/>
            <a:r>
              <a:rPr lang="en-US" sz="1350" b="1" dirty="0"/>
              <a:t>convectively unstable atmospheric mixed layer:</a:t>
            </a:r>
          </a:p>
          <a:p>
            <a:pPr algn="ctr"/>
            <a:r>
              <a:rPr lang="en-US" sz="1350" b="1" dirty="0">
                <a:solidFill>
                  <a:srgbClr val="FF0000"/>
                </a:solidFill>
              </a:rPr>
              <a:t>rising thermals </a:t>
            </a:r>
          </a:p>
          <a:p>
            <a:pPr algn="ctr"/>
            <a:r>
              <a:rPr lang="en-US" sz="1350" dirty="0"/>
              <a:t>due to TKE generation from </a:t>
            </a:r>
            <a:r>
              <a:rPr lang="en-US" sz="1350" b="1" dirty="0">
                <a:solidFill>
                  <a:srgbClr val="FF0000"/>
                </a:solidFill>
              </a:rPr>
              <a:t>buoyancy</a:t>
            </a:r>
            <a:r>
              <a:rPr lang="en-US" sz="1350" dirty="0"/>
              <a:t> and </a:t>
            </a:r>
            <a:r>
              <a:rPr lang="en-US" sz="1350" b="1" dirty="0">
                <a:solidFill>
                  <a:srgbClr val="0070C0"/>
                </a:solidFill>
              </a:rPr>
              <a:t>shear</a:t>
            </a:r>
          </a:p>
        </p:txBody>
      </p:sp>
      <p:sp>
        <p:nvSpPr>
          <p:cNvPr id="12" name="TextBox 11"/>
          <p:cNvSpPr txBox="1"/>
          <p:nvPr/>
        </p:nvSpPr>
        <p:spPr>
          <a:xfrm>
            <a:off x="5938243" y="2860158"/>
            <a:ext cx="2921080" cy="300082"/>
          </a:xfrm>
          <a:prstGeom prst="rect">
            <a:avLst/>
          </a:prstGeom>
          <a:noFill/>
        </p:spPr>
        <p:txBody>
          <a:bodyPr wrap="square" rtlCol="0">
            <a:spAutoFit/>
          </a:bodyPr>
          <a:lstStyle/>
          <a:p>
            <a:pPr algn="ctr"/>
            <a:r>
              <a:rPr lang="en-US" sz="1350" dirty="0"/>
              <a:t>entrainment across stable inversion</a:t>
            </a:r>
          </a:p>
        </p:txBody>
      </p:sp>
      <p:sp>
        <p:nvSpPr>
          <p:cNvPr id="13" name="TextBox 12"/>
          <p:cNvSpPr txBox="1"/>
          <p:nvPr/>
        </p:nvSpPr>
        <p:spPr>
          <a:xfrm>
            <a:off x="5254944" y="2331280"/>
            <a:ext cx="4734877" cy="300082"/>
          </a:xfrm>
          <a:prstGeom prst="rect">
            <a:avLst/>
          </a:prstGeom>
          <a:noFill/>
        </p:spPr>
        <p:txBody>
          <a:bodyPr wrap="square" rtlCol="0">
            <a:spAutoFit/>
          </a:bodyPr>
          <a:lstStyle/>
          <a:p>
            <a:pPr algn="ctr"/>
            <a:r>
              <a:rPr lang="en-US" sz="1350" dirty="0"/>
              <a:t>free atmosphere not in contact with surface</a:t>
            </a:r>
          </a:p>
        </p:txBody>
      </p:sp>
      <p:sp>
        <p:nvSpPr>
          <p:cNvPr id="14" name="TextBox 13"/>
          <p:cNvSpPr txBox="1"/>
          <p:nvPr/>
        </p:nvSpPr>
        <p:spPr>
          <a:xfrm>
            <a:off x="5787866" y="4799148"/>
            <a:ext cx="1334453" cy="300082"/>
          </a:xfrm>
          <a:prstGeom prst="rect">
            <a:avLst/>
          </a:prstGeom>
          <a:noFill/>
        </p:spPr>
        <p:txBody>
          <a:bodyPr wrap="square" rtlCol="0">
            <a:spAutoFit/>
          </a:bodyPr>
          <a:lstStyle/>
          <a:p>
            <a:pPr algn="ctr"/>
            <a:r>
              <a:rPr lang="en-US" sz="1350"/>
              <a:t>Surface</a:t>
            </a:r>
            <a:endParaRPr lang="en-US" sz="1350" dirty="0"/>
          </a:p>
        </p:txBody>
      </p:sp>
      <p:sp>
        <p:nvSpPr>
          <p:cNvPr id="15" name="Up Arrow 14"/>
          <p:cNvSpPr/>
          <p:nvPr/>
        </p:nvSpPr>
        <p:spPr>
          <a:xfrm>
            <a:off x="3657600" y="3389036"/>
            <a:ext cx="708660" cy="1066938"/>
          </a:xfrm>
          <a:prstGeom prst="up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6" name="Up Arrow 15"/>
          <p:cNvSpPr/>
          <p:nvPr/>
        </p:nvSpPr>
        <p:spPr>
          <a:xfrm rot="10800000">
            <a:off x="1977391" y="3907519"/>
            <a:ext cx="444341" cy="776051"/>
          </a:xfrm>
          <a:prstGeom prst="upArrow">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7" name="Up Arrow 16"/>
          <p:cNvSpPr/>
          <p:nvPr/>
        </p:nvSpPr>
        <p:spPr>
          <a:xfrm rot="10800000">
            <a:off x="5624275" y="3858220"/>
            <a:ext cx="444341" cy="776051"/>
          </a:xfrm>
          <a:prstGeom prst="upArrow">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8" name="TextBox 17"/>
          <p:cNvSpPr txBox="1"/>
          <p:nvPr/>
        </p:nvSpPr>
        <p:spPr>
          <a:xfrm>
            <a:off x="3514010" y="5100885"/>
            <a:ext cx="1805940" cy="507831"/>
          </a:xfrm>
          <a:prstGeom prst="rect">
            <a:avLst/>
          </a:prstGeom>
          <a:noFill/>
        </p:spPr>
        <p:txBody>
          <a:bodyPr wrap="square" rtlCol="0">
            <a:spAutoFit/>
          </a:bodyPr>
          <a:lstStyle/>
          <a:p>
            <a:r>
              <a:rPr lang="en-US" sz="1350" b="1" dirty="0">
                <a:solidFill>
                  <a:srgbClr val="FF0000"/>
                </a:solidFill>
              </a:rPr>
              <a:t>Positive surface buoyancy flux: F</a:t>
            </a:r>
          </a:p>
        </p:txBody>
      </p:sp>
    </p:spTree>
    <p:extLst>
      <p:ext uri="{BB962C8B-B14F-4D97-AF65-F5344CB8AC3E}">
        <p14:creationId xmlns:p14="http://schemas.microsoft.com/office/powerpoint/2010/main" val="130903331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Atmospheric Buoyancy Flux, </a:t>
            </a:r>
            <a:r>
              <a:rPr lang="en-US" b="1" i="1" dirty="0" smtClean="0">
                <a:solidFill>
                  <a:srgbClr val="FF0000"/>
                </a:solidFill>
              </a:rPr>
              <a:t>F</a:t>
            </a:r>
            <a:endParaRPr lang="en-US" b="1" i="1" dirty="0">
              <a:solidFill>
                <a:srgbClr val="FF0000"/>
              </a:solidFill>
            </a:endParaRPr>
          </a:p>
        </p:txBody>
      </p:sp>
      <p:pic>
        <p:nvPicPr>
          <p:cNvPr id="4" name="Picture 3"/>
          <p:cNvPicPr>
            <a:picLocks noChangeAspect="1"/>
          </p:cNvPicPr>
          <p:nvPr/>
        </p:nvPicPr>
        <p:blipFill>
          <a:blip r:embed="rId3"/>
          <a:stretch>
            <a:fillRect/>
          </a:stretch>
        </p:blipFill>
        <p:spPr>
          <a:xfrm>
            <a:off x="1117997" y="2260997"/>
            <a:ext cx="3397163" cy="1041797"/>
          </a:xfrm>
          <a:prstGeom prst="rect">
            <a:avLst/>
          </a:prstGeom>
        </p:spPr>
      </p:pic>
      <p:pic>
        <p:nvPicPr>
          <p:cNvPr id="5" name="Picture 4"/>
          <p:cNvPicPr>
            <a:picLocks noChangeAspect="1"/>
          </p:cNvPicPr>
          <p:nvPr/>
        </p:nvPicPr>
        <p:blipFill>
          <a:blip r:embed="rId4"/>
          <a:stretch>
            <a:fillRect/>
          </a:stretch>
        </p:blipFill>
        <p:spPr>
          <a:xfrm>
            <a:off x="1117997" y="3167815"/>
            <a:ext cx="6703734" cy="1041797"/>
          </a:xfrm>
          <a:prstGeom prst="rect">
            <a:avLst/>
          </a:prstGeom>
        </p:spPr>
      </p:pic>
      <p:pic>
        <p:nvPicPr>
          <p:cNvPr id="6" name="Picture 5"/>
          <p:cNvPicPr>
            <a:picLocks noChangeAspect="1"/>
          </p:cNvPicPr>
          <p:nvPr/>
        </p:nvPicPr>
        <p:blipFill>
          <a:blip r:embed="rId5"/>
          <a:stretch>
            <a:fillRect/>
          </a:stretch>
        </p:blipFill>
        <p:spPr>
          <a:xfrm>
            <a:off x="1117997" y="4357792"/>
            <a:ext cx="5254278" cy="951206"/>
          </a:xfrm>
          <a:prstGeom prst="rect">
            <a:avLst/>
          </a:prstGeom>
        </p:spPr>
      </p:pic>
      <p:sp>
        <p:nvSpPr>
          <p:cNvPr id="10" name="Oval 9"/>
          <p:cNvSpPr/>
          <p:nvPr/>
        </p:nvSpPr>
        <p:spPr>
          <a:xfrm>
            <a:off x="3773349" y="4222771"/>
            <a:ext cx="1466592" cy="1086226"/>
          </a:xfrm>
          <a:prstGeom prst="ellipse">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1" name="TextBox 10"/>
          <p:cNvSpPr txBox="1"/>
          <p:nvPr/>
        </p:nvSpPr>
        <p:spPr>
          <a:xfrm>
            <a:off x="6432948" y="1373471"/>
            <a:ext cx="2711053" cy="715581"/>
          </a:xfrm>
          <a:prstGeom prst="rect">
            <a:avLst/>
          </a:prstGeom>
          <a:noFill/>
        </p:spPr>
        <p:txBody>
          <a:bodyPr wrap="square" rtlCol="0">
            <a:spAutoFit/>
          </a:bodyPr>
          <a:lstStyle/>
          <a:p>
            <a:r>
              <a:rPr lang="en-US" sz="1350" i="1" dirty="0">
                <a:solidFill>
                  <a:schemeClr val="tx1">
                    <a:lumMod val="50000"/>
                    <a:lumOff val="50000"/>
                  </a:schemeClr>
                </a:solidFill>
              </a:rPr>
              <a:t>Johnson et al. 2001</a:t>
            </a:r>
          </a:p>
          <a:p>
            <a:r>
              <a:rPr lang="en-US" sz="1350" i="1" dirty="0">
                <a:solidFill>
                  <a:schemeClr val="tx1">
                    <a:lumMod val="50000"/>
                    <a:lumOff val="50000"/>
                  </a:schemeClr>
                </a:solidFill>
              </a:rPr>
              <a:t>Ruppert and Johnson 2015</a:t>
            </a:r>
          </a:p>
          <a:p>
            <a:r>
              <a:rPr lang="en-US" sz="1350" i="1" dirty="0">
                <a:solidFill>
                  <a:schemeClr val="tx1">
                    <a:lumMod val="50000"/>
                    <a:lumOff val="50000"/>
                  </a:schemeClr>
                </a:solidFill>
              </a:rPr>
              <a:t>Thompson et al. in prep</a:t>
            </a:r>
          </a:p>
        </p:txBody>
      </p:sp>
      <p:sp>
        <p:nvSpPr>
          <p:cNvPr id="3" name="Rectangle 2"/>
          <p:cNvSpPr/>
          <p:nvPr/>
        </p:nvSpPr>
        <p:spPr>
          <a:xfrm>
            <a:off x="732124" y="5445197"/>
            <a:ext cx="7089608" cy="646331"/>
          </a:xfrm>
          <a:prstGeom prst="rect">
            <a:avLst/>
          </a:prstGeom>
        </p:spPr>
        <p:txBody>
          <a:bodyPr wrap="square">
            <a:spAutoFit/>
          </a:bodyPr>
          <a:lstStyle/>
          <a:p>
            <a:r>
              <a:rPr lang="en-US" sz="1350" dirty="0"/>
              <a:t>Mass flux at top of atmospheric boundary layer is proportional to surface buoyancy flux </a:t>
            </a:r>
            <a:r>
              <a:rPr lang="en-US" dirty="0">
                <a:solidFill>
                  <a:schemeClr val="tx1">
                    <a:lumMod val="50000"/>
                    <a:lumOff val="50000"/>
                  </a:schemeClr>
                </a:solidFill>
              </a:rPr>
              <a:t>(</a:t>
            </a:r>
            <a:r>
              <a:rPr lang="en-US" sz="1350" i="1" dirty="0">
                <a:solidFill>
                  <a:schemeClr val="tx1">
                    <a:lumMod val="50000"/>
                    <a:lumOff val="50000"/>
                  </a:schemeClr>
                </a:solidFill>
              </a:rPr>
              <a:t>Lilly 1968</a:t>
            </a:r>
            <a:r>
              <a:rPr lang="en-US" dirty="0">
                <a:solidFill>
                  <a:schemeClr val="tx1">
                    <a:lumMod val="50000"/>
                    <a:lumOff val="50000"/>
                  </a:schemeClr>
                </a:solidFill>
              </a:rPr>
              <a:t>)</a:t>
            </a:r>
          </a:p>
        </p:txBody>
      </p:sp>
      <p:grpSp>
        <p:nvGrpSpPr>
          <p:cNvPr id="7" name="Group 6"/>
          <p:cNvGrpSpPr/>
          <p:nvPr/>
        </p:nvGrpSpPr>
        <p:grpSpPr>
          <a:xfrm>
            <a:off x="3551893" y="2285101"/>
            <a:ext cx="5692628" cy="1153424"/>
            <a:chOff x="4735857" y="1903801"/>
            <a:chExt cx="7590171" cy="1537899"/>
          </a:xfrm>
        </p:grpSpPr>
        <p:sp>
          <p:nvSpPr>
            <p:cNvPr id="8" name="Oval 7"/>
            <p:cNvSpPr/>
            <p:nvPr/>
          </p:nvSpPr>
          <p:spPr>
            <a:xfrm>
              <a:off x="4735857" y="2062790"/>
              <a:ext cx="1284356" cy="1378910"/>
            </a:xfrm>
            <a:prstGeom prst="ellipse">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2" name="TextBox 11"/>
            <p:cNvSpPr txBox="1"/>
            <p:nvPr/>
          </p:nvSpPr>
          <p:spPr>
            <a:xfrm>
              <a:off x="6274601" y="1903801"/>
              <a:ext cx="3943351" cy="1046440"/>
            </a:xfrm>
            <a:prstGeom prst="rect">
              <a:avLst/>
            </a:prstGeom>
            <a:noFill/>
            <a:ln>
              <a:noFill/>
            </a:ln>
          </p:spPr>
          <p:txBody>
            <a:bodyPr wrap="square" rtlCol="0">
              <a:spAutoFit/>
            </a:bodyPr>
            <a:lstStyle/>
            <a:p>
              <a:r>
                <a:rPr lang="en-US" sz="1500" dirty="0">
                  <a:solidFill>
                    <a:schemeClr val="accent1">
                      <a:lumMod val="50000"/>
                    </a:schemeClr>
                  </a:solidFill>
                </a:rPr>
                <a:t>virtual potential temperature</a:t>
              </a:r>
            </a:p>
            <a:p>
              <a:r>
                <a:rPr lang="en-US" sz="1500" dirty="0">
                  <a:solidFill>
                    <a:schemeClr val="accent1">
                      <a:lumMod val="50000"/>
                    </a:schemeClr>
                  </a:solidFill>
                </a:rPr>
                <a:t> ~ buoyancy</a:t>
              </a:r>
            </a:p>
            <a:p>
              <a:r>
                <a:rPr lang="en-US" sz="1500" dirty="0">
                  <a:solidFill>
                    <a:schemeClr val="accent1">
                      <a:lumMod val="50000"/>
                    </a:schemeClr>
                  </a:solidFill>
                </a:rPr>
                <a:t>moist air is lighter than dry air</a:t>
              </a:r>
            </a:p>
          </p:txBody>
        </p:sp>
        <p:pic>
          <p:nvPicPr>
            <p:cNvPr id="13" name="Picture 12"/>
            <p:cNvPicPr>
              <a:picLocks noChangeAspect="1"/>
            </p:cNvPicPr>
            <p:nvPr/>
          </p:nvPicPr>
          <p:blipFill>
            <a:blip r:embed="rId6"/>
            <a:stretch>
              <a:fillRect/>
            </a:stretch>
          </p:blipFill>
          <p:spPr>
            <a:xfrm>
              <a:off x="9819965" y="2127416"/>
              <a:ext cx="2101759" cy="507321"/>
            </a:xfrm>
            <a:prstGeom prst="rect">
              <a:avLst/>
            </a:prstGeom>
          </p:spPr>
        </p:pic>
        <p:sp>
          <p:nvSpPr>
            <p:cNvPr id="16" name="Rectangle 15"/>
            <p:cNvSpPr/>
            <p:nvPr/>
          </p:nvSpPr>
          <p:spPr>
            <a:xfrm>
              <a:off x="6133794" y="1909680"/>
              <a:ext cx="6058206" cy="1316501"/>
            </a:xfrm>
            <a:prstGeom prst="rect">
              <a:avLst/>
            </a:prstGeom>
            <a:no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accent1">
                    <a:lumMod val="50000"/>
                  </a:schemeClr>
                </a:solidFill>
              </a:endParaRPr>
            </a:p>
          </p:txBody>
        </p:sp>
        <p:sp>
          <p:nvSpPr>
            <p:cNvPr id="9" name="TextBox 8"/>
            <p:cNvSpPr txBox="1"/>
            <p:nvPr/>
          </p:nvSpPr>
          <p:spPr>
            <a:xfrm>
              <a:off x="9787585" y="2754587"/>
              <a:ext cx="2538443" cy="400109"/>
            </a:xfrm>
            <a:prstGeom prst="rect">
              <a:avLst/>
            </a:prstGeom>
            <a:noFill/>
          </p:spPr>
          <p:txBody>
            <a:bodyPr wrap="square" rtlCol="0">
              <a:spAutoFit/>
            </a:bodyPr>
            <a:lstStyle/>
            <a:p>
              <a:r>
                <a:rPr lang="en-US" sz="1350" dirty="0">
                  <a:solidFill>
                    <a:srgbClr val="0070C0"/>
                  </a:solidFill>
                </a:rPr>
                <a:t>specific humidity [g kg</a:t>
              </a:r>
              <a:r>
                <a:rPr lang="en-US" sz="1350" baseline="30000" dirty="0">
                  <a:solidFill>
                    <a:srgbClr val="0070C0"/>
                  </a:solidFill>
                </a:rPr>
                <a:t>-1</a:t>
              </a:r>
              <a:r>
                <a:rPr lang="en-US" sz="1350" dirty="0">
                  <a:solidFill>
                    <a:srgbClr val="0070C0"/>
                  </a:solidFill>
                </a:rPr>
                <a:t>]</a:t>
              </a:r>
            </a:p>
          </p:txBody>
        </p:sp>
      </p:grpSp>
      <p:sp>
        <p:nvSpPr>
          <p:cNvPr id="18" name="Up Arrow 17"/>
          <p:cNvSpPr/>
          <p:nvPr/>
        </p:nvSpPr>
        <p:spPr>
          <a:xfrm>
            <a:off x="8537623" y="2804764"/>
            <a:ext cx="112883" cy="156836"/>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12378332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0" name="Group 59"/>
          <p:cNvGrpSpPr/>
          <p:nvPr/>
        </p:nvGrpSpPr>
        <p:grpSpPr>
          <a:xfrm>
            <a:off x="377719" y="1376415"/>
            <a:ext cx="5238876" cy="1936447"/>
            <a:chOff x="503625" y="692219"/>
            <a:chExt cx="6985168" cy="2581929"/>
          </a:xfrm>
        </p:grpSpPr>
        <p:pic>
          <p:nvPicPr>
            <p:cNvPr id="54" name="Picture 53"/>
            <p:cNvPicPr>
              <a:picLocks noChangeAspect="1"/>
            </p:cNvPicPr>
            <p:nvPr/>
          </p:nvPicPr>
          <p:blipFill rotWithShape="1">
            <a:blip r:embed="rId3"/>
            <a:srcRect t="62352" b="-1"/>
            <a:stretch/>
          </p:blipFill>
          <p:spPr>
            <a:xfrm>
              <a:off x="503625" y="692219"/>
              <a:ext cx="6985168" cy="2581929"/>
            </a:xfrm>
            <a:prstGeom prst="rect">
              <a:avLst/>
            </a:prstGeom>
          </p:spPr>
        </p:pic>
        <p:sp>
          <p:nvSpPr>
            <p:cNvPr id="55" name="Up Arrow 54"/>
            <p:cNvSpPr/>
            <p:nvPr/>
          </p:nvSpPr>
          <p:spPr>
            <a:xfrm>
              <a:off x="3588848" y="1826349"/>
              <a:ext cx="335280" cy="769461"/>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59" name="TextBox 58"/>
            <p:cNvSpPr txBox="1"/>
            <p:nvPr/>
          </p:nvSpPr>
          <p:spPr>
            <a:xfrm>
              <a:off x="3312036" y="2264504"/>
              <a:ext cx="1218480" cy="40010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r>
                <a:rPr lang="en-US" sz="1350" dirty="0"/>
                <a:t>2 pm local</a:t>
              </a:r>
            </a:p>
          </p:txBody>
        </p:sp>
      </p:grpSp>
      <p:sp>
        <p:nvSpPr>
          <p:cNvPr id="4" name="TextBox 3"/>
          <p:cNvSpPr txBox="1"/>
          <p:nvPr/>
        </p:nvSpPr>
        <p:spPr>
          <a:xfrm>
            <a:off x="375579" y="5795850"/>
            <a:ext cx="7150176" cy="253916"/>
          </a:xfrm>
          <a:prstGeom prst="rect">
            <a:avLst/>
          </a:prstGeom>
          <a:noFill/>
        </p:spPr>
        <p:txBody>
          <a:bodyPr wrap="square" rtlCol="0">
            <a:spAutoFit/>
          </a:bodyPr>
          <a:lstStyle/>
          <a:p>
            <a:r>
              <a:rPr lang="en-US" sz="1050" i="1" dirty="0">
                <a:solidFill>
                  <a:schemeClr val="tx1">
                    <a:lumMod val="50000"/>
                    <a:lumOff val="50000"/>
                  </a:schemeClr>
                </a:solidFill>
              </a:rPr>
              <a:t>Kawai and Wada 2007, Johnson and Ciesielski 2017, Ruppert and Johnson 2015, 2016, Thompson et al. in prep</a:t>
            </a:r>
          </a:p>
        </p:txBody>
      </p:sp>
      <p:sp>
        <p:nvSpPr>
          <p:cNvPr id="10" name="Title 1"/>
          <p:cNvSpPr txBox="1">
            <a:spLocks/>
          </p:cNvSpPr>
          <p:nvPr/>
        </p:nvSpPr>
        <p:spPr>
          <a:xfrm>
            <a:off x="6181474" y="829752"/>
            <a:ext cx="2575658" cy="4895381"/>
          </a:xfrm>
          <a:prstGeom prst="rect">
            <a:avLst/>
          </a:prstGeom>
        </p:spPr>
        <p:txBody>
          <a:bodyPr vert="horz" lIns="68580" tIns="34290" rIns="68580" bIns="34290" rtlCol="0" anchor="ctr">
            <a:normAutofit fontScale="40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sz="3300" dirty="0"/>
          </a:p>
          <a:p>
            <a:r>
              <a:rPr lang="en-US" sz="3300" dirty="0"/>
              <a:t>Diurnal warm layers cause large regions of relatively homogeneous, anomalously high, afternoon </a:t>
            </a:r>
            <a:r>
              <a:rPr lang="en-US" sz="3300" b="1" dirty="0">
                <a:solidFill>
                  <a:srgbClr val="0070C0"/>
                </a:solidFill>
              </a:rPr>
              <a:t>SST</a:t>
            </a:r>
            <a:r>
              <a:rPr lang="en-US" sz="3300" dirty="0"/>
              <a:t> </a:t>
            </a:r>
          </a:p>
          <a:p>
            <a:endParaRPr lang="en-US" sz="3300" dirty="0"/>
          </a:p>
          <a:p>
            <a:r>
              <a:rPr lang="mr-IN" sz="3300" dirty="0"/>
              <a:t>…</a:t>
            </a:r>
            <a:r>
              <a:rPr lang="en-US" sz="3300" dirty="0"/>
              <a:t> which increases the air-sea gradients of temp and moisture, </a:t>
            </a:r>
            <a:r>
              <a:rPr lang="en-US" sz="3300" b="1" dirty="0">
                <a:solidFill>
                  <a:srgbClr val="7030A0"/>
                </a:solidFill>
              </a:rPr>
              <a:t>ΔT and Δq</a:t>
            </a:r>
            <a:r>
              <a:rPr lang="en-US" sz="3300" dirty="0"/>
              <a:t>, which enhances the </a:t>
            </a:r>
            <a:r>
              <a:rPr lang="en-US" sz="3300" b="1" dirty="0">
                <a:solidFill>
                  <a:srgbClr val="7030A0"/>
                </a:solidFill>
              </a:rPr>
              <a:t>sensible and latent heat flux</a:t>
            </a:r>
            <a:r>
              <a:rPr lang="en-US" sz="3300" dirty="0"/>
              <a:t> despite low wind (&lt; 7 m/s)</a:t>
            </a:r>
          </a:p>
          <a:p>
            <a:endParaRPr lang="en-US" sz="3300" dirty="0"/>
          </a:p>
          <a:p>
            <a:r>
              <a:rPr lang="mr-IN" sz="3300" dirty="0"/>
              <a:t>…</a:t>
            </a:r>
            <a:r>
              <a:rPr lang="en-US" sz="3300" dirty="0"/>
              <a:t> which increases the atmospheric surface buoyancy flux, </a:t>
            </a:r>
            <a:r>
              <a:rPr lang="en-US" sz="3300" b="1" i="1" dirty="0">
                <a:solidFill>
                  <a:srgbClr val="FF0000"/>
                </a:solidFill>
              </a:rPr>
              <a:t>F</a:t>
            </a:r>
          </a:p>
          <a:p>
            <a:endParaRPr lang="en-US" sz="3300" b="1" i="1" dirty="0">
              <a:solidFill>
                <a:srgbClr val="FF0000"/>
              </a:solidFill>
            </a:endParaRPr>
          </a:p>
          <a:p>
            <a:endParaRPr lang="en-US" sz="3300" b="1" i="1" dirty="0">
              <a:solidFill>
                <a:srgbClr val="FF0000"/>
              </a:solidFill>
            </a:endParaRPr>
          </a:p>
          <a:p>
            <a:endParaRPr lang="en-US" sz="3300" b="1" dirty="0"/>
          </a:p>
          <a:p>
            <a:r>
              <a:rPr lang="mr-IN" sz="3300" dirty="0"/>
              <a:t>…</a:t>
            </a:r>
            <a:r>
              <a:rPr lang="en-US" sz="3300" dirty="0"/>
              <a:t> which deepens the </a:t>
            </a:r>
            <a:r>
              <a:rPr lang="en-US" sz="3300" b="1" dirty="0">
                <a:solidFill>
                  <a:schemeClr val="accent2">
                    <a:lumMod val="75000"/>
                  </a:schemeClr>
                </a:solidFill>
              </a:rPr>
              <a:t>atmospheric</a:t>
            </a:r>
            <a:r>
              <a:rPr lang="en-US" sz="3300" dirty="0"/>
              <a:t> </a:t>
            </a:r>
            <a:r>
              <a:rPr lang="en-US" sz="3300" b="1" dirty="0">
                <a:solidFill>
                  <a:schemeClr val="accent2">
                    <a:lumMod val="75000"/>
                  </a:schemeClr>
                </a:solidFill>
              </a:rPr>
              <a:t>mixed layer </a:t>
            </a:r>
            <a:r>
              <a:rPr lang="en-US" sz="3300" dirty="0"/>
              <a:t>and shortens the distance that parcels need to travel to reach their </a:t>
            </a:r>
            <a:r>
              <a:rPr lang="en-US" sz="3300" b="1" dirty="0">
                <a:solidFill>
                  <a:schemeClr val="accent2">
                    <a:lumMod val="75000"/>
                  </a:schemeClr>
                </a:solidFill>
              </a:rPr>
              <a:t>condensation level </a:t>
            </a:r>
            <a:r>
              <a:rPr lang="en-US" sz="3300" dirty="0"/>
              <a:t>(LCL)</a:t>
            </a:r>
          </a:p>
          <a:p>
            <a:endParaRPr lang="en-US" sz="3300" dirty="0"/>
          </a:p>
          <a:p>
            <a:endParaRPr lang="en-US" sz="3300" dirty="0"/>
          </a:p>
          <a:p>
            <a:endParaRPr lang="en-US" sz="3300" dirty="0"/>
          </a:p>
          <a:p>
            <a:r>
              <a:rPr lang="mr-IN" sz="3300" dirty="0"/>
              <a:t>…</a:t>
            </a:r>
            <a:r>
              <a:rPr lang="en-US" sz="3300" dirty="0"/>
              <a:t> which explains the afternoon increase in </a:t>
            </a:r>
            <a:r>
              <a:rPr lang="en-US" sz="3300" b="1" dirty="0">
                <a:solidFill>
                  <a:schemeClr val="bg2">
                    <a:lumMod val="50000"/>
                  </a:schemeClr>
                </a:solidFill>
              </a:rPr>
              <a:t>clouds</a:t>
            </a:r>
            <a:r>
              <a:rPr lang="en-US" sz="3300" dirty="0">
                <a:solidFill>
                  <a:schemeClr val="bg2">
                    <a:lumMod val="50000"/>
                  </a:schemeClr>
                </a:solidFill>
              </a:rPr>
              <a:t> </a:t>
            </a:r>
            <a:r>
              <a:rPr lang="en-US" sz="3300" dirty="0"/>
              <a:t>and </a:t>
            </a:r>
            <a:r>
              <a:rPr lang="en-US" sz="3300" b="1" dirty="0">
                <a:solidFill>
                  <a:schemeClr val="accent6">
                    <a:lumMod val="75000"/>
                  </a:schemeClr>
                </a:solidFill>
              </a:rPr>
              <a:t>rain</a:t>
            </a:r>
          </a:p>
          <a:p>
            <a:endParaRPr lang="en-US" sz="3300" b="1" dirty="0">
              <a:solidFill>
                <a:schemeClr val="accent6">
                  <a:lumMod val="75000"/>
                </a:schemeClr>
              </a:solidFill>
            </a:endParaRPr>
          </a:p>
          <a:p>
            <a:endParaRPr lang="en-US" sz="3300" b="1" dirty="0">
              <a:solidFill>
                <a:schemeClr val="accent6">
                  <a:lumMod val="75000"/>
                </a:schemeClr>
              </a:solidFill>
            </a:endParaRPr>
          </a:p>
          <a:p>
            <a:r>
              <a:rPr lang="mr-IN" sz="3300" dirty="0"/>
              <a:t>…</a:t>
            </a:r>
            <a:r>
              <a:rPr lang="en-US" sz="3300" dirty="0"/>
              <a:t> heated rain layers are not well understood; observations from river outflows offer clues</a:t>
            </a:r>
          </a:p>
        </p:txBody>
      </p:sp>
      <p:grpSp>
        <p:nvGrpSpPr>
          <p:cNvPr id="2" name="Group 1"/>
          <p:cNvGrpSpPr/>
          <p:nvPr/>
        </p:nvGrpSpPr>
        <p:grpSpPr>
          <a:xfrm>
            <a:off x="-46229" y="3306143"/>
            <a:ext cx="6337296" cy="1237786"/>
            <a:chOff x="0" y="612372"/>
            <a:chExt cx="8449728" cy="1650381"/>
          </a:xfrm>
        </p:grpSpPr>
        <p:pic>
          <p:nvPicPr>
            <p:cNvPr id="5" name="Picture 4"/>
            <p:cNvPicPr>
              <a:picLocks noChangeAspect="1"/>
            </p:cNvPicPr>
            <p:nvPr/>
          </p:nvPicPr>
          <p:blipFill rotWithShape="1">
            <a:blip r:embed="rId3"/>
            <a:srcRect t="8929" b="67006"/>
            <a:stretch/>
          </p:blipFill>
          <p:spPr>
            <a:xfrm>
              <a:off x="562410" y="612372"/>
              <a:ext cx="6985168" cy="1650381"/>
            </a:xfrm>
            <a:prstGeom prst="rect">
              <a:avLst/>
            </a:prstGeom>
          </p:spPr>
        </p:pic>
        <p:sp>
          <p:nvSpPr>
            <p:cNvPr id="7" name="Up Arrow 6"/>
            <p:cNvSpPr/>
            <p:nvPr/>
          </p:nvSpPr>
          <p:spPr>
            <a:xfrm>
              <a:off x="3647633" y="1158240"/>
              <a:ext cx="335280" cy="769461"/>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1" name="Up-Down Arrow 10"/>
            <p:cNvSpPr/>
            <p:nvPr/>
          </p:nvSpPr>
          <p:spPr>
            <a:xfrm>
              <a:off x="2109889" y="1101088"/>
              <a:ext cx="157163" cy="270510"/>
            </a:xfrm>
            <a:prstGeom prst="upDown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1350"/>
            </a:p>
          </p:txBody>
        </p:sp>
        <p:sp>
          <p:nvSpPr>
            <p:cNvPr id="12" name="Up-Down Arrow 11"/>
            <p:cNvSpPr/>
            <p:nvPr/>
          </p:nvSpPr>
          <p:spPr>
            <a:xfrm>
              <a:off x="3564665" y="830578"/>
              <a:ext cx="157163" cy="270510"/>
            </a:xfrm>
            <a:prstGeom prst="upDown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1350"/>
            </a:p>
          </p:txBody>
        </p:sp>
        <p:sp>
          <p:nvSpPr>
            <p:cNvPr id="13" name="Up-Down Arrow 12"/>
            <p:cNvSpPr/>
            <p:nvPr/>
          </p:nvSpPr>
          <p:spPr>
            <a:xfrm>
              <a:off x="5846450" y="1143952"/>
              <a:ext cx="167021" cy="300037"/>
            </a:xfrm>
            <a:prstGeom prst="upDown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1350"/>
            </a:p>
          </p:txBody>
        </p:sp>
        <p:sp>
          <p:nvSpPr>
            <p:cNvPr id="14" name="Up-Down Arrow 13"/>
            <p:cNvSpPr/>
            <p:nvPr/>
          </p:nvSpPr>
          <p:spPr>
            <a:xfrm>
              <a:off x="4437421" y="639122"/>
              <a:ext cx="187073" cy="661035"/>
            </a:xfrm>
            <a:prstGeom prst="upDown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1350"/>
            </a:p>
          </p:txBody>
        </p:sp>
        <p:sp>
          <p:nvSpPr>
            <p:cNvPr id="15" name="Up-Down Arrow 14"/>
            <p:cNvSpPr/>
            <p:nvPr/>
          </p:nvSpPr>
          <p:spPr>
            <a:xfrm>
              <a:off x="2752268" y="740090"/>
              <a:ext cx="187073" cy="661035"/>
            </a:xfrm>
            <a:prstGeom prst="upDown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1350"/>
            </a:p>
          </p:txBody>
        </p:sp>
        <p:sp>
          <p:nvSpPr>
            <p:cNvPr id="3" name="TextBox 2"/>
            <p:cNvSpPr txBox="1"/>
            <p:nvPr/>
          </p:nvSpPr>
          <p:spPr>
            <a:xfrm>
              <a:off x="6013471" y="1401125"/>
              <a:ext cx="2179320" cy="400109"/>
            </a:xfrm>
            <a:prstGeom prst="rect">
              <a:avLst/>
            </a:prstGeom>
            <a:noFill/>
          </p:spPr>
          <p:txBody>
            <a:bodyPr wrap="square" rtlCol="0">
              <a:spAutoFit/>
            </a:bodyPr>
            <a:lstStyle/>
            <a:p>
              <a:r>
                <a:rPr lang="en-US" sz="1350" b="1" dirty="0">
                  <a:solidFill>
                    <a:schemeClr val="accent2">
                      <a:lumMod val="75000"/>
                    </a:schemeClr>
                  </a:solidFill>
                </a:rPr>
                <a:t>Mixed layer tops</a:t>
              </a:r>
            </a:p>
          </p:txBody>
        </p:sp>
        <p:sp>
          <p:nvSpPr>
            <p:cNvPr id="16" name="TextBox 15"/>
            <p:cNvSpPr txBox="1"/>
            <p:nvPr/>
          </p:nvSpPr>
          <p:spPr>
            <a:xfrm>
              <a:off x="5724691" y="817484"/>
              <a:ext cx="2725037" cy="400109"/>
            </a:xfrm>
            <a:prstGeom prst="rect">
              <a:avLst/>
            </a:prstGeom>
            <a:noFill/>
          </p:spPr>
          <p:txBody>
            <a:bodyPr wrap="square" rtlCol="0">
              <a:spAutoFit/>
            </a:bodyPr>
            <a:lstStyle/>
            <a:p>
              <a:r>
                <a:rPr lang="en-US" sz="1350" b="1" dirty="0">
                  <a:solidFill>
                    <a:schemeClr val="accent2">
                      <a:lumMod val="75000"/>
                    </a:schemeClr>
                  </a:solidFill>
                </a:rPr>
                <a:t>Cloud condensation level</a:t>
              </a:r>
            </a:p>
          </p:txBody>
        </p:sp>
        <p:sp>
          <p:nvSpPr>
            <p:cNvPr id="17" name="TextBox 16"/>
            <p:cNvSpPr txBox="1"/>
            <p:nvPr/>
          </p:nvSpPr>
          <p:spPr>
            <a:xfrm>
              <a:off x="0" y="639123"/>
              <a:ext cx="1031784" cy="1508105"/>
            </a:xfrm>
            <a:prstGeom prst="rect">
              <a:avLst/>
            </a:prstGeom>
            <a:solidFill>
              <a:schemeClr val="bg1"/>
            </a:solidFill>
          </p:spPr>
          <p:txBody>
            <a:bodyPr wrap="square" rtlCol="0">
              <a:spAutoFit/>
            </a:bodyPr>
            <a:lstStyle/>
            <a:p>
              <a:pPr algn="ctr"/>
              <a:endParaRPr lang="en-US" sz="1350" dirty="0"/>
            </a:p>
            <a:p>
              <a:pPr algn="ctr"/>
              <a:r>
                <a:rPr lang="en-US" sz="1350" dirty="0"/>
                <a:t>height</a:t>
              </a:r>
            </a:p>
            <a:p>
              <a:pPr algn="ctr"/>
              <a:r>
                <a:rPr lang="en-US" sz="1350" dirty="0"/>
                <a:t>(meters)</a:t>
              </a:r>
            </a:p>
            <a:p>
              <a:pPr algn="ctr"/>
              <a:endParaRPr lang="en-US" sz="1350" dirty="0"/>
            </a:p>
          </p:txBody>
        </p:sp>
      </p:grpSp>
      <p:grpSp>
        <p:nvGrpSpPr>
          <p:cNvPr id="37" name="Group 36"/>
          <p:cNvGrpSpPr/>
          <p:nvPr/>
        </p:nvGrpSpPr>
        <p:grpSpPr>
          <a:xfrm>
            <a:off x="366522" y="4254972"/>
            <a:ext cx="5238876" cy="1589042"/>
            <a:chOff x="562410" y="2238246"/>
            <a:chExt cx="6985168" cy="2118723"/>
          </a:xfrm>
        </p:grpSpPr>
        <p:pic>
          <p:nvPicPr>
            <p:cNvPr id="38" name="Picture 37"/>
            <p:cNvPicPr>
              <a:picLocks noChangeAspect="1"/>
            </p:cNvPicPr>
            <p:nvPr/>
          </p:nvPicPr>
          <p:blipFill rotWithShape="1">
            <a:blip r:embed="rId3"/>
            <a:srcRect t="32637" b="36468"/>
            <a:stretch/>
          </p:blipFill>
          <p:spPr>
            <a:xfrm>
              <a:off x="562410" y="2238246"/>
              <a:ext cx="6985168" cy="2118723"/>
            </a:xfrm>
            <a:prstGeom prst="rect">
              <a:avLst/>
            </a:prstGeom>
          </p:spPr>
        </p:pic>
        <p:sp>
          <p:nvSpPr>
            <p:cNvPr id="41" name="Up Arrow 40"/>
            <p:cNvSpPr/>
            <p:nvPr/>
          </p:nvSpPr>
          <p:spPr>
            <a:xfrm>
              <a:off x="3647633" y="3429000"/>
              <a:ext cx="335280" cy="769461"/>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9" name="TextBox 48"/>
            <p:cNvSpPr txBox="1"/>
            <p:nvPr/>
          </p:nvSpPr>
          <p:spPr>
            <a:xfrm>
              <a:off x="5251749" y="3244334"/>
              <a:ext cx="1189403" cy="400109"/>
            </a:xfrm>
            <a:prstGeom prst="rect">
              <a:avLst/>
            </a:prstGeom>
            <a:solidFill>
              <a:schemeClr val="bg1"/>
            </a:solidFill>
          </p:spPr>
          <p:txBody>
            <a:bodyPr wrap="square" rtlCol="0">
              <a:spAutoFit/>
            </a:bodyPr>
            <a:lstStyle/>
            <a:p>
              <a:r>
                <a:rPr lang="en-US" sz="1350" b="1" dirty="0">
                  <a:solidFill>
                    <a:schemeClr val="accent6">
                      <a:lumMod val="75000"/>
                    </a:schemeClr>
                  </a:solidFill>
                </a:rPr>
                <a:t>Rain Rate</a:t>
              </a:r>
            </a:p>
          </p:txBody>
        </p:sp>
      </p:grpSp>
      <p:sp>
        <p:nvSpPr>
          <p:cNvPr id="58" name="Rectangle 57"/>
          <p:cNvSpPr/>
          <p:nvPr/>
        </p:nvSpPr>
        <p:spPr>
          <a:xfrm>
            <a:off x="3338088" y="1488648"/>
            <a:ext cx="1796389" cy="507831"/>
          </a:xfrm>
          <a:prstGeom prst="rect">
            <a:avLst/>
          </a:prstGeom>
          <a:ln>
            <a:noFill/>
          </a:ln>
        </p:spPr>
        <p:txBody>
          <a:bodyPr wrap="none">
            <a:spAutoFit/>
          </a:bodyPr>
          <a:lstStyle/>
          <a:p>
            <a:r>
              <a:rPr lang="en-US" sz="1350" b="1" dirty="0">
                <a:solidFill>
                  <a:srgbClr val="7030A0"/>
                </a:solidFill>
              </a:rPr>
              <a:t>SST causes 2pm peaks </a:t>
            </a:r>
          </a:p>
          <a:p>
            <a:r>
              <a:rPr lang="en-US" sz="1350" b="1" dirty="0">
                <a:solidFill>
                  <a:srgbClr val="7030A0"/>
                </a:solidFill>
              </a:rPr>
              <a:t>in ΔT and Δq</a:t>
            </a:r>
            <a:endParaRPr lang="en-US" sz="1350" dirty="0"/>
          </a:p>
        </p:txBody>
      </p:sp>
      <p:sp>
        <p:nvSpPr>
          <p:cNvPr id="19" name="TextBox 18"/>
          <p:cNvSpPr txBox="1"/>
          <p:nvPr/>
        </p:nvSpPr>
        <p:spPr>
          <a:xfrm>
            <a:off x="697430" y="1054853"/>
            <a:ext cx="5063853" cy="3693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r>
              <a:rPr lang="en-US" dirty="0"/>
              <a:t>Diurnal Cycle of Air-Sea Fluxes over Tropical Oceans</a:t>
            </a:r>
          </a:p>
        </p:txBody>
      </p:sp>
    </p:spTree>
    <p:extLst>
      <p:ext uri="{BB962C8B-B14F-4D97-AF65-F5344CB8AC3E}">
        <p14:creationId xmlns:p14="http://schemas.microsoft.com/office/powerpoint/2010/main" val="19054344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
                                            <p:txEl>
                                              <p:pRg st="9" end="9"/>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0">
                                            <p:txEl>
                                              <p:pRg st="13" end="13"/>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0">
                                            <p:txEl>
                                              <p:pRg st="16" end="1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uiExpand="1" build="p"/>
      <p:bldP spid="5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How do waves influence air-sea fluxes?</a:t>
            </a:r>
            <a:br>
              <a:rPr lang="en-US" dirty="0" smtClean="0"/>
            </a:br>
            <a:r>
              <a:rPr lang="en-US" sz="2400" i="1" dirty="0"/>
              <a:t>c/o J. Edson, C. Fairall, W. Asher, J. Thomson, M. Cronin</a:t>
            </a:r>
          </a:p>
        </p:txBody>
      </p:sp>
      <p:sp>
        <p:nvSpPr>
          <p:cNvPr id="5" name="Text Placeholder 4"/>
          <p:cNvSpPr>
            <a:spLocks noGrp="1"/>
          </p:cNvSpPr>
          <p:nvPr>
            <p:ph type="body" idx="1"/>
          </p:nvPr>
        </p:nvSpPr>
        <p:spPr>
          <a:xfrm>
            <a:off x="629842" y="2292476"/>
            <a:ext cx="3868340" cy="617934"/>
          </a:xfrm>
        </p:spPr>
        <p:txBody>
          <a:bodyPr>
            <a:normAutofit fontScale="62500" lnSpcReduction="20000"/>
          </a:bodyPr>
          <a:lstStyle/>
          <a:p>
            <a:r>
              <a:rPr lang="en-US" dirty="0" smtClean="0"/>
              <a:t>Questions:</a:t>
            </a:r>
          </a:p>
          <a:p>
            <a:r>
              <a:rPr lang="en-US" dirty="0" smtClean="0"/>
              <a:t>(processes not linearly dependent on </a:t>
            </a:r>
            <a:r>
              <a:rPr lang="en-US" i="1" dirty="0" smtClean="0"/>
              <a:t>U</a:t>
            </a:r>
            <a:r>
              <a:rPr lang="en-US" baseline="-25000" dirty="0" smtClean="0"/>
              <a:t>10</a:t>
            </a:r>
            <a:r>
              <a:rPr lang="en-US" dirty="0" smtClean="0"/>
              <a:t>)</a:t>
            </a:r>
            <a:endParaRPr lang="en-US" baseline="-25000" dirty="0"/>
          </a:p>
        </p:txBody>
      </p:sp>
      <p:sp>
        <p:nvSpPr>
          <p:cNvPr id="3" name="Content Placeholder 2"/>
          <p:cNvSpPr>
            <a:spLocks noGrp="1"/>
          </p:cNvSpPr>
          <p:nvPr>
            <p:ph sz="half" idx="2"/>
          </p:nvPr>
        </p:nvSpPr>
        <p:spPr>
          <a:xfrm>
            <a:off x="629842" y="2910410"/>
            <a:ext cx="3868340" cy="2898546"/>
          </a:xfrm>
        </p:spPr>
        <p:txBody>
          <a:bodyPr>
            <a:normAutofit fontScale="62500" lnSpcReduction="20000"/>
          </a:bodyPr>
          <a:lstStyle/>
          <a:p>
            <a:pPr marL="385763" indent="-385763">
              <a:buFont typeface="+mj-lt"/>
              <a:buAutoNum type="arabicPeriod"/>
            </a:pPr>
            <a:r>
              <a:rPr lang="en-US" dirty="0" smtClean="0"/>
              <a:t>How do wind-waves, swell, wave evolution, breaking waves impact:</a:t>
            </a:r>
          </a:p>
          <a:p>
            <a:pPr marL="685800" lvl="1" indent="-342900">
              <a:buFont typeface="+mj-lt"/>
              <a:buAutoNum type="alphaLcParenR"/>
            </a:pPr>
            <a:r>
              <a:rPr lang="en-US" dirty="0" smtClean="0"/>
              <a:t>the drag coefficient?</a:t>
            </a:r>
          </a:p>
          <a:p>
            <a:pPr marL="685800" lvl="1" indent="-342900">
              <a:buFont typeface="+mj-lt"/>
              <a:buAutoNum type="alphaLcParenR"/>
            </a:pPr>
            <a:r>
              <a:rPr lang="en-US" dirty="0"/>
              <a:t>a</a:t>
            </a:r>
            <a:r>
              <a:rPr lang="en-US" dirty="0" smtClean="0"/>
              <a:t>ir-sea exchanges of heat, momentum, mass (H</a:t>
            </a:r>
            <a:r>
              <a:rPr lang="en-US" baseline="-25000" dirty="0" smtClean="0"/>
              <a:t>2</a:t>
            </a:r>
            <a:r>
              <a:rPr lang="en-US" dirty="0" smtClean="0"/>
              <a:t>0, C0</a:t>
            </a:r>
            <a:r>
              <a:rPr lang="en-US" baseline="-25000" dirty="0" smtClean="0"/>
              <a:t>2</a:t>
            </a:r>
            <a:r>
              <a:rPr lang="en-US" dirty="0" smtClean="0"/>
              <a:t>, DMS)? </a:t>
            </a:r>
            <a:endParaRPr lang="en-US" dirty="0"/>
          </a:p>
          <a:p>
            <a:pPr marL="385763" indent="-385763">
              <a:buFont typeface="+mj-lt"/>
              <a:buAutoNum type="arabicPeriod"/>
            </a:pPr>
            <a:r>
              <a:rPr lang="en-US" dirty="0" smtClean="0"/>
              <a:t>How do wave-current interactions and currents impact air-sea exchanges?</a:t>
            </a:r>
          </a:p>
          <a:p>
            <a:pPr marL="385763" indent="-385763">
              <a:buFont typeface="+mj-lt"/>
              <a:buAutoNum type="arabicPeriod"/>
            </a:pPr>
            <a:r>
              <a:rPr lang="mr-IN" dirty="0" smtClean="0"/>
              <a:t>…</a:t>
            </a:r>
            <a:r>
              <a:rPr lang="en-US" dirty="0" smtClean="0"/>
              <a:t> at low, moderate, and high wind speeds? </a:t>
            </a:r>
          </a:p>
          <a:p>
            <a:pPr marL="385763" indent="-385763">
              <a:buFont typeface="+mj-lt"/>
              <a:buAutoNum type="arabicPeriod"/>
            </a:pPr>
            <a:r>
              <a:rPr lang="en-US" dirty="0" smtClean="0"/>
              <a:t>What </a:t>
            </a:r>
            <a:r>
              <a:rPr lang="en-US" dirty="0"/>
              <a:t>are the air-sea fluxes in hurricanes?  </a:t>
            </a:r>
            <a:endParaRPr lang="en-US" dirty="0" smtClean="0"/>
          </a:p>
          <a:p>
            <a:pPr marL="385763" indent="-385763">
              <a:buFont typeface="+mj-lt"/>
              <a:buAutoNum type="arabicPeriod"/>
            </a:pPr>
            <a:r>
              <a:rPr lang="en-US" dirty="0" smtClean="0"/>
              <a:t>What is the relative </a:t>
            </a:r>
            <a:r>
              <a:rPr lang="en-US" dirty="0"/>
              <a:t>importance of </a:t>
            </a:r>
            <a:r>
              <a:rPr lang="en-US" dirty="0" smtClean="0"/>
              <a:t>evaporating sea </a:t>
            </a:r>
            <a:r>
              <a:rPr lang="en-US" dirty="0"/>
              <a:t>spray, flow separation, and </a:t>
            </a:r>
            <a:r>
              <a:rPr lang="en-US" dirty="0" smtClean="0"/>
              <a:t>interface transformation at </a:t>
            </a:r>
            <a:r>
              <a:rPr lang="en-US" dirty="0"/>
              <a:t>very high wind </a:t>
            </a:r>
            <a:r>
              <a:rPr lang="en-US" dirty="0" smtClean="0"/>
              <a:t>speeds</a:t>
            </a:r>
            <a:r>
              <a:rPr lang="en-US" dirty="0"/>
              <a:t>?</a:t>
            </a:r>
            <a:endParaRPr lang="en-US" dirty="0" smtClean="0"/>
          </a:p>
          <a:p>
            <a:pPr marL="385763" indent="-385763">
              <a:buFont typeface="+mj-lt"/>
              <a:buAutoNum type="arabicPeriod"/>
            </a:pPr>
            <a:endParaRPr lang="en-US" dirty="0" smtClean="0"/>
          </a:p>
        </p:txBody>
      </p:sp>
      <p:sp>
        <p:nvSpPr>
          <p:cNvPr id="10" name="Rectangle 9"/>
          <p:cNvSpPr/>
          <p:nvPr/>
        </p:nvSpPr>
        <p:spPr>
          <a:xfrm>
            <a:off x="0" y="5760398"/>
            <a:ext cx="6225779" cy="276999"/>
          </a:xfrm>
          <a:prstGeom prst="rect">
            <a:avLst/>
          </a:prstGeom>
        </p:spPr>
        <p:txBody>
          <a:bodyPr wrap="square">
            <a:spAutoFit/>
          </a:bodyPr>
          <a:lstStyle/>
          <a:p>
            <a:r>
              <a:rPr lang="en-US" sz="1200" i="1" dirty="0">
                <a:solidFill>
                  <a:schemeClr val="tx1">
                    <a:lumMod val="50000"/>
                    <a:lumOff val="50000"/>
                  </a:schemeClr>
                </a:solidFill>
              </a:rPr>
              <a:t>Taylor and </a:t>
            </a:r>
            <a:r>
              <a:rPr lang="en-US" sz="1200" i="1" dirty="0" err="1">
                <a:solidFill>
                  <a:schemeClr val="tx1">
                    <a:lumMod val="50000"/>
                    <a:lumOff val="50000"/>
                  </a:schemeClr>
                </a:solidFill>
              </a:rPr>
              <a:t>Yeland</a:t>
            </a:r>
            <a:r>
              <a:rPr lang="en-US" sz="1200" i="1" dirty="0">
                <a:solidFill>
                  <a:schemeClr val="tx1">
                    <a:lumMod val="50000"/>
                    <a:lumOff val="50000"/>
                  </a:schemeClr>
                </a:solidFill>
              </a:rPr>
              <a:t> 2001, Oost et al, 2002, Thomson et al. 2013, </a:t>
            </a:r>
            <a:r>
              <a:rPr lang="en-US" sz="1200" i="1" dirty="0" err="1">
                <a:solidFill>
                  <a:schemeClr val="tx1">
                    <a:lumMod val="50000"/>
                    <a:lumOff val="50000"/>
                  </a:schemeClr>
                </a:solidFill>
              </a:rPr>
              <a:t>Ardhuin</a:t>
            </a:r>
            <a:r>
              <a:rPr lang="en-US" sz="1200" i="1" dirty="0">
                <a:solidFill>
                  <a:schemeClr val="tx1">
                    <a:lumMod val="50000"/>
                    <a:lumOff val="50000"/>
                  </a:schemeClr>
                </a:solidFill>
              </a:rPr>
              <a:t> et al. 2017, </a:t>
            </a:r>
            <a:r>
              <a:rPr lang="en-US" sz="1200" i="1" dirty="0" err="1">
                <a:solidFill>
                  <a:schemeClr val="tx1">
                    <a:lumMod val="50000"/>
                    <a:lumOff val="50000"/>
                  </a:schemeClr>
                </a:solidFill>
              </a:rPr>
              <a:t>Donelan</a:t>
            </a:r>
            <a:r>
              <a:rPr lang="en-US" sz="1200" i="1" dirty="0">
                <a:solidFill>
                  <a:schemeClr val="tx1">
                    <a:lumMod val="50000"/>
                    <a:lumOff val="50000"/>
                  </a:schemeClr>
                </a:solidFill>
              </a:rPr>
              <a:t> 2018</a:t>
            </a:r>
          </a:p>
        </p:txBody>
      </p:sp>
      <p:pic>
        <p:nvPicPr>
          <p:cNvPr id="11" name="Picture 10"/>
          <p:cNvPicPr>
            <a:picLocks noChangeAspect="1"/>
          </p:cNvPicPr>
          <p:nvPr/>
        </p:nvPicPr>
        <p:blipFill>
          <a:blip r:embed="rId3"/>
          <a:stretch>
            <a:fillRect/>
          </a:stretch>
        </p:blipFill>
        <p:spPr>
          <a:xfrm>
            <a:off x="4767545" y="2292477"/>
            <a:ext cx="4119563" cy="3089672"/>
          </a:xfrm>
          <a:prstGeom prst="rect">
            <a:avLst/>
          </a:prstGeom>
        </p:spPr>
      </p:pic>
    </p:spTree>
    <p:extLst>
      <p:ext uri="{BB962C8B-B14F-4D97-AF65-F5344CB8AC3E}">
        <p14:creationId xmlns:p14="http://schemas.microsoft.com/office/powerpoint/2010/main" val="25390360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How do waves influence air-sea fluxes?</a:t>
            </a:r>
            <a:br>
              <a:rPr lang="en-US" dirty="0" smtClean="0"/>
            </a:br>
            <a:r>
              <a:rPr lang="en-US" sz="2400" i="1" dirty="0"/>
              <a:t>c/o J. Edson, C. Fairall, W. Asher, J. Thomson, M. Cronin</a:t>
            </a:r>
          </a:p>
        </p:txBody>
      </p:sp>
      <p:sp>
        <p:nvSpPr>
          <p:cNvPr id="5" name="Text Placeholder 4"/>
          <p:cNvSpPr>
            <a:spLocks noGrp="1"/>
          </p:cNvSpPr>
          <p:nvPr>
            <p:ph type="body" idx="1"/>
          </p:nvPr>
        </p:nvSpPr>
        <p:spPr>
          <a:xfrm>
            <a:off x="629842" y="2292476"/>
            <a:ext cx="3868340" cy="617934"/>
          </a:xfrm>
        </p:spPr>
        <p:txBody>
          <a:bodyPr>
            <a:normAutofit fontScale="62500" lnSpcReduction="20000"/>
          </a:bodyPr>
          <a:lstStyle/>
          <a:p>
            <a:r>
              <a:rPr lang="en-US" dirty="0" smtClean="0"/>
              <a:t>Questions:</a:t>
            </a:r>
          </a:p>
          <a:p>
            <a:r>
              <a:rPr lang="en-US" dirty="0" smtClean="0"/>
              <a:t>(processes not linearly dependent on </a:t>
            </a:r>
            <a:r>
              <a:rPr lang="en-US" i="1" dirty="0" smtClean="0"/>
              <a:t>U</a:t>
            </a:r>
            <a:r>
              <a:rPr lang="en-US" baseline="-25000" dirty="0" smtClean="0"/>
              <a:t>10</a:t>
            </a:r>
            <a:r>
              <a:rPr lang="en-US" dirty="0" smtClean="0"/>
              <a:t>)</a:t>
            </a:r>
            <a:endParaRPr lang="en-US" baseline="-25000" dirty="0"/>
          </a:p>
        </p:txBody>
      </p:sp>
      <p:sp>
        <p:nvSpPr>
          <p:cNvPr id="3" name="Content Placeholder 2"/>
          <p:cNvSpPr>
            <a:spLocks noGrp="1"/>
          </p:cNvSpPr>
          <p:nvPr>
            <p:ph sz="half" idx="2"/>
          </p:nvPr>
        </p:nvSpPr>
        <p:spPr>
          <a:xfrm>
            <a:off x="629842" y="2910410"/>
            <a:ext cx="3868340" cy="2898546"/>
          </a:xfrm>
        </p:spPr>
        <p:txBody>
          <a:bodyPr>
            <a:normAutofit fontScale="62500" lnSpcReduction="20000"/>
          </a:bodyPr>
          <a:lstStyle/>
          <a:p>
            <a:pPr marL="385763" indent="-385763">
              <a:buFont typeface="+mj-lt"/>
              <a:buAutoNum type="arabicPeriod"/>
            </a:pPr>
            <a:r>
              <a:rPr lang="en-US" dirty="0" smtClean="0"/>
              <a:t>How do wind-waves, swell, wave evolution, breaking waves impact:</a:t>
            </a:r>
          </a:p>
          <a:p>
            <a:pPr marL="685800" lvl="1" indent="-342900">
              <a:buFont typeface="+mj-lt"/>
              <a:buAutoNum type="alphaLcParenR"/>
            </a:pPr>
            <a:r>
              <a:rPr lang="en-US" dirty="0" smtClean="0"/>
              <a:t>the drag coefficient?</a:t>
            </a:r>
          </a:p>
          <a:p>
            <a:pPr marL="685800" lvl="1" indent="-342900">
              <a:buFont typeface="+mj-lt"/>
              <a:buAutoNum type="alphaLcParenR"/>
            </a:pPr>
            <a:r>
              <a:rPr lang="en-US" dirty="0"/>
              <a:t>a</a:t>
            </a:r>
            <a:r>
              <a:rPr lang="en-US" dirty="0" smtClean="0"/>
              <a:t>ir-sea exchanges of heat, momentum, mass (H</a:t>
            </a:r>
            <a:r>
              <a:rPr lang="en-US" baseline="-25000" dirty="0" smtClean="0"/>
              <a:t>2</a:t>
            </a:r>
            <a:r>
              <a:rPr lang="en-US" dirty="0" smtClean="0"/>
              <a:t>0, C0</a:t>
            </a:r>
            <a:r>
              <a:rPr lang="en-US" baseline="-25000" dirty="0" smtClean="0"/>
              <a:t>2</a:t>
            </a:r>
            <a:r>
              <a:rPr lang="en-US" dirty="0" smtClean="0"/>
              <a:t>, DMS)? </a:t>
            </a:r>
            <a:endParaRPr lang="en-US" dirty="0"/>
          </a:p>
          <a:p>
            <a:pPr marL="385763" indent="-385763">
              <a:buFont typeface="+mj-lt"/>
              <a:buAutoNum type="arabicPeriod"/>
            </a:pPr>
            <a:r>
              <a:rPr lang="en-US" dirty="0" smtClean="0"/>
              <a:t>How do wave-current interactions and currents impact air-sea exchanges?</a:t>
            </a:r>
          </a:p>
          <a:p>
            <a:pPr marL="385763" indent="-385763">
              <a:buFont typeface="+mj-lt"/>
              <a:buAutoNum type="arabicPeriod"/>
            </a:pPr>
            <a:r>
              <a:rPr lang="mr-IN" dirty="0" smtClean="0"/>
              <a:t>…</a:t>
            </a:r>
            <a:r>
              <a:rPr lang="en-US" dirty="0" smtClean="0"/>
              <a:t> at low, moderate, and high wind speeds? </a:t>
            </a:r>
          </a:p>
          <a:p>
            <a:pPr marL="385763" indent="-385763">
              <a:buFont typeface="+mj-lt"/>
              <a:buAutoNum type="arabicPeriod"/>
            </a:pPr>
            <a:r>
              <a:rPr lang="en-US" dirty="0" smtClean="0"/>
              <a:t>What </a:t>
            </a:r>
            <a:r>
              <a:rPr lang="en-US" dirty="0"/>
              <a:t>are the air-sea fluxes in hurricanes?  </a:t>
            </a:r>
            <a:endParaRPr lang="en-US" dirty="0" smtClean="0"/>
          </a:p>
          <a:p>
            <a:pPr marL="385763" indent="-385763">
              <a:buFont typeface="+mj-lt"/>
              <a:buAutoNum type="arabicPeriod"/>
            </a:pPr>
            <a:r>
              <a:rPr lang="en-US" dirty="0" smtClean="0"/>
              <a:t>What is the relative </a:t>
            </a:r>
            <a:r>
              <a:rPr lang="en-US" dirty="0"/>
              <a:t>importance of </a:t>
            </a:r>
            <a:r>
              <a:rPr lang="en-US" dirty="0" smtClean="0"/>
              <a:t>evaporating sea </a:t>
            </a:r>
            <a:r>
              <a:rPr lang="en-US" dirty="0"/>
              <a:t>spray, flow separation, and </a:t>
            </a:r>
            <a:r>
              <a:rPr lang="en-US" dirty="0" smtClean="0"/>
              <a:t>interface transformation at </a:t>
            </a:r>
            <a:r>
              <a:rPr lang="en-US" dirty="0"/>
              <a:t>very high wind </a:t>
            </a:r>
            <a:r>
              <a:rPr lang="en-US" dirty="0" smtClean="0"/>
              <a:t>speeds</a:t>
            </a:r>
            <a:r>
              <a:rPr lang="en-US" dirty="0"/>
              <a:t>?</a:t>
            </a:r>
            <a:endParaRPr lang="en-US" dirty="0" smtClean="0"/>
          </a:p>
          <a:p>
            <a:pPr marL="385763" indent="-385763">
              <a:buFont typeface="+mj-lt"/>
              <a:buAutoNum type="arabicPeriod"/>
            </a:pPr>
            <a:endParaRPr lang="en-US" dirty="0" smtClean="0"/>
          </a:p>
        </p:txBody>
      </p:sp>
      <p:sp>
        <p:nvSpPr>
          <p:cNvPr id="6" name="Text Placeholder 5"/>
          <p:cNvSpPr>
            <a:spLocks noGrp="1"/>
          </p:cNvSpPr>
          <p:nvPr>
            <p:ph type="body" sz="quarter" idx="3"/>
          </p:nvPr>
        </p:nvSpPr>
        <p:spPr>
          <a:xfrm>
            <a:off x="4629150" y="1837211"/>
            <a:ext cx="3887391" cy="617934"/>
          </a:xfrm>
        </p:spPr>
        <p:txBody>
          <a:bodyPr/>
          <a:lstStyle/>
          <a:p>
            <a:r>
              <a:rPr lang="en-US" dirty="0" smtClean="0"/>
              <a:t>Solutions</a:t>
            </a:r>
            <a:endParaRPr lang="en-US" dirty="0"/>
          </a:p>
        </p:txBody>
      </p:sp>
      <p:sp>
        <p:nvSpPr>
          <p:cNvPr id="7" name="Content Placeholder 6"/>
          <p:cNvSpPr>
            <a:spLocks noGrp="1"/>
          </p:cNvSpPr>
          <p:nvPr>
            <p:ph sz="quarter" idx="4"/>
          </p:nvPr>
        </p:nvSpPr>
        <p:spPr>
          <a:xfrm>
            <a:off x="4629150" y="2480332"/>
            <a:ext cx="4161515" cy="3369310"/>
          </a:xfrm>
        </p:spPr>
        <p:txBody>
          <a:bodyPr>
            <a:normAutofit fontScale="55000" lnSpcReduction="20000"/>
          </a:bodyPr>
          <a:lstStyle/>
          <a:p>
            <a:r>
              <a:rPr lang="en-US" b="1" dirty="0"/>
              <a:t>Need: </a:t>
            </a:r>
            <a:r>
              <a:rPr lang="en-US" dirty="0"/>
              <a:t>more </a:t>
            </a:r>
            <a:r>
              <a:rPr lang="en-US" dirty="0" smtClean="0"/>
              <a:t>direct flux </a:t>
            </a:r>
            <a:r>
              <a:rPr lang="en-US" dirty="0"/>
              <a:t>observations in </a:t>
            </a:r>
            <a:r>
              <a:rPr lang="en-US" dirty="0" smtClean="0"/>
              <a:t>different regimes in </a:t>
            </a:r>
            <a:r>
              <a:rPr lang="en-US" dirty="0"/>
              <a:t>order to train bulk </a:t>
            </a:r>
            <a:r>
              <a:rPr lang="en-US" dirty="0" smtClean="0"/>
              <a:t>algorithms</a:t>
            </a:r>
          </a:p>
          <a:p>
            <a:pPr lvl="1"/>
            <a:r>
              <a:rPr lang="en-US" i="1" dirty="0" smtClean="0"/>
              <a:t>high </a:t>
            </a:r>
            <a:r>
              <a:rPr lang="en-US" i="1" dirty="0"/>
              <a:t>wind, high wave, low wind, </a:t>
            </a:r>
            <a:r>
              <a:rPr lang="en-US" i="1" dirty="0" smtClean="0"/>
              <a:t>stable/unstable dT/dz</a:t>
            </a:r>
          </a:p>
          <a:p>
            <a:pPr lvl="1"/>
            <a:r>
              <a:rPr lang="en-US" i="1" dirty="0" smtClean="0"/>
              <a:t>Waves and bulk fluxes operate on different time scales</a:t>
            </a:r>
            <a:r>
              <a:rPr lang="mr-IN" i="1" dirty="0" smtClean="0"/>
              <a:t>…</a:t>
            </a:r>
            <a:r>
              <a:rPr lang="en-US" i="1" dirty="0" smtClean="0"/>
              <a:t> </a:t>
            </a:r>
          </a:p>
          <a:p>
            <a:r>
              <a:rPr lang="en-US" b="1" dirty="0" smtClean="0"/>
              <a:t>Need: </a:t>
            </a:r>
            <a:r>
              <a:rPr lang="en-US" dirty="0" smtClean="0"/>
              <a:t>accurate</a:t>
            </a:r>
            <a:r>
              <a:rPr lang="en-US" dirty="0"/>
              <a:t>, </a:t>
            </a:r>
            <a:r>
              <a:rPr lang="en-US" dirty="0" smtClean="0"/>
              <a:t>highly-resolved, </a:t>
            </a:r>
            <a:r>
              <a:rPr lang="en-US" dirty="0"/>
              <a:t>global estimates of the state </a:t>
            </a:r>
            <a:r>
              <a:rPr lang="en-US" dirty="0" smtClean="0"/>
              <a:t>variables used to compute bulk fluxes</a:t>
            </a:r>
            <a:endParaRPr lang="en-US" b="1" dirty="0" smtClean="0"/>
          </a:p>
          <a:p>
            <a:r>
              <a:rPr lang="en-US" b="1" dirty="0" smtClean="0"/>
              <a:t>Need</a:t>
            </a:r>
            <a:r>
              <a:rPr lang="en-US" b="1" dirty="0"/>
              <a:t>: </a:t>
            </a:r>
            <a:r>
              <a:rPr lang="en-US" dirty="0" smtClean="0"/>
              <a:t>Improved, adaptable </a:t>
            </a:r>
            <a:r>
              <a:rPr lang="en-US" dirty="0"/>
              <a:t>bulk algorithm </a:t>
            </a:r>
            <a:r>
              <a:rPr lang="en-US" dirty="0" smtClean="0"/>
              <a:t>for </a:t>
            </a:r>
            <a:r>
              <a:rPr lang="en-US" dirty="0"/>
              <a:t>estimation of fluxes from observations and </a:t>
            </a:r>
            <a:r>
              <a:rPr lang="en-US" dirty="0" smtClean="0"/>
              <a:t>models</a:t>
            </a:r>
          </a:p>
          <a:p>
            <a:pPr lvl="1"/>
            <a:r>
              <a:rPr lang="en-US" i="1" dirty="0" smtClean="0"/>
              <a:t>Surface roughness depends on waves</a:t>
            </a:r>
            <a:r>
              <a:rPr lang="en-US" i="1" dirty="0"/>
              <a:t>, rain, </a:t>
            </a:r>
            <a:r>
              <a:rPr lang="en-US" i="1" dirty="0" smtClean="0"/>
              <a:t>gustiness; stability impacts heat and momentum transfers</a:t>
            </a:r>
          </a:p>
          <a:p>
            <a:r>
              <a:rPr lang="en-US" b="1" dirty="0" smtClean="0"/>
              <a:t>Need:</a:t>
            </a:r>
            <a:r>
              <a:rPr lang="en-US" i="1" dirty="0" smtClean="0"/>
              <a:t> </a:t>
            </a:r>
            <a:r>
              <a:rPr lang="en-US" dirty="0" smtClean="0"/>
              <a:t>satellite observations of critical wave properties</a:t>
            </a:r>
          </a:p>
          <a:p>
            <a:pPr lvl="1"/>
            <a:r>
              <a:rPr lang="en-US" dirty="0" smtClean="0"/>
              <a:t>Doppler scatterometer</a:t>
            </a:r>
          </a:p>
          <a:p>
            <a:endParaRPr lang="en-US" dirty="0" smtClean="0"/>
          </a:p>
          <a:p>
            <a:r>
              <a:rPr lang="en-US" dirty="0"/>
              <a:t>O</a:t>
            </a:r>
            <a:r>
              <a:rPr lang="en-US" dirty="0" smtClean="0"/>
              <a:t>nce we know how fluxes are related </a:t>
            </a:r>
            <a:r>
              <a:rPr lang="en-US" dirty="0"/>
              <a:t>to </a:t>
            </a:r>
            <a:r>
              <a:rPr lang="en-US" dirty="0" smtClean="0"/>
              <a:t>remotely-sensed wave </a:t>
            </a:r>
            <a:r>
              <a:rPr lang="en-US" dirty="0"/>
              <a:t>properties (</a:t>
            </a:r>
            <a:r>
              <a:rPr lang="en-US" dirty="0" smtClean="0"/>
              <a:t>breaking</a:t>
            </a:r>
            <a:r>
              <a:rPr lang="en-US" dirty="0"/>
              <a:t>, whitecaps, bubbles, wave height, </a:t>
            </a:r>
            <a:r>
              <a:rPr lang="en-US" dirty="0" smtClean="0"/>
              <a:t>spectra) and trace </a:t>
            </a:r>
            <a:r>
              <a:rPr lang="en-US" dirty="0"/>
              <a:t>gas transfer (CO2, </a:t>
            </a:r>
            <a:r>
              <a:rPr lang="en-US" dirty="0" err="1"/>
              <a:t>dms</a:t>
            </a:r>
            <a:r>
              <a:rPr lang="en-US" dirty="0"/>
              <a:t>, </a:t>
            </a:r>
            <a:r>
              <a:rPr lang="en-US" dirty="0" err="1" smtClean="0"/>
              <a:t>etc</a:t>
            </a:r>
            <a:r>
              <a:rPr lang="en-US" dirty="0" smtClean="0"/>
              <a:t>) satellites may offer </a:t>
            </a:r>
            <a:r>
              <a:rPr lang="en-US" dirty="0"/>
              <a:t>observations of critical wave properties to </a:t>
            </a:r>
            <a:r>
              <a:rPr lang="en-US" dirty="0" smtClean="0"/>
              <a:t>allow better global </a:t>
            </a:r>
            <a:r>
              <a:rPr lang="en-US" dirty="0"/>
              <a:t>flux </a:t>
            </a:r>
            <a:r>
              <a:rPr lang="en-US" dirty="0" smtClean="0"/>
              <a:t>estimates</a:t>
            </a:r>
            <a:endParaRPr lang="en-US" dirty="0"/>
          </a:p>
        </p:txBody>
      </p:sp>
      <p:sp>
        <p:nvSpPr>
          <p:cNvPr id="8" name="Left Brace 7"/>
          <p:cNvSpPr/>
          <p:nvPr/>
        </p:nvSpPr>
        <p:spPr>
          <a:xfrm>
            <a:off x="4382147" y="2455148"/>
            <a:ext cx="406830" cy="1819481"/>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a:p>
        </p:txBody>
      </p:sp>
      <p:sp>
        <p:nvSpPr>
          <p:cNvPr id="9" name="Left Brace 8"/>
          <p:cNvSpPr/>
          <p:nvPr/>
        </p:nvSpPr>
        <p:spPr>
          <a:xfrm flipH="1">
            <a:off x="8454749" y="2455148"/>
            <a:ext cx="548251" cy="1819481"/>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a:p>
        </p:txBody>
      </p:sp>
      <p:pic>
        <p:nvPicPr>
          <p:cNvPr id="12" name="Picture 11"/>
          <p:cNvPicPr>
            <a:picLocks noChangeAspect="1"/>
          </p:cNvPicPr>
          <p:nvPr/>
        </p:nvPicPr>
        <p:blipFill>
          <a:blip r:embed="rId3"/>
          <a:stretch>
            <a:fillRect/>
          </a:stretch>
        </p:blipFill>
        <p:spPr>
          <a:xfrm>
            <a:off x="7500605" y="1019383"/>
            <a:ext cx="1502394" cy="1126796"/>
          </a:xfrm>
          <a:prstGeom prst="rect">
            <a:avLst/>
          </a:prstGeom>
        </p:spPr>
      </p:pic>
      <p:sp>
        <p:nvSpPr>
          <p:cNvPr id="11" name="Rectangle 10"/>
          <p:cNvSpPr/>
          <p:nvPr/>
        </p:nvSpPr>
        <p:spPr>
          <a:xfrm>
            <a:off x="0" y="5760398"/>
            <a:ext cx="6225779" cy="276999"/>
          </a:xfrm>
          <a:prstGeom prst="rect">
            <a:avLst/>
          </a:prstGeom>
        </p:spPr>
        <p:txBody>
          <a:bodyPr wrap="square">
            <a:spAutoFit/>
          </a:bodyPr>
          <a:lstStyle/>
          <a:p>
            <a:r>
              <a:rPr lang="en-US" sz="1200" i="1" dirty="0">
                <a:solidFill>
                  <a:schemeClr val="tx1">
                    <a:lumMod val="50000"/>
                    <a:lumOff val="50000"/>
                  </a:schemeClr>
                </a:solidFill>
              </a:rPr>
              <a:t>Taylor and </a:t>
            </a:r>
            <a:r>
              <a:rPr lang="en-US" sz="1200" i="1" dirty="0" err="1">
                <a:solidFill>
                  <a:schemeClr val="tx1">
                    <a:lumMod val="50000"/>
                    <a:lumOff val="50000"/>
                  </a:schemeClr>
                </a:solidFill>
              </a:rPr>
              <a:t>Yeland</a:t>
            </a:r>
            <a:r>
              <a:rPr lang="en-US" sz="1200" i="1" dirty="0">
                <a:solidFill>
                  <a:schemeClr val="tx1">
                    <a:lumMod val="50000"/>
                    <a:lumOff val="50000"/>
                  </a:schemeClr>
                </a:solidFill>
              </a:rPr>
              <a:t> 2001, Oost et al, 2002, Thomson et al. 2013, </a:t>
            </a:r>
            <a:r>
              <a:rPr lang="en-US" sz="1200" i="1" dirty="0" err="1">
                <a:solidFill>
                  <a:schemeClr val="tx1">
                    <a:lumMod val="50000"/>
                    <a:lumOff val="50000"/>
                  </a:schemeClr>
                </a:solidFill>
              </a:rPr>
              <a:t>Ardhuin</a:t>
            </a:r>
            <a:r>
              <a:rPr lang="en-US" sz="1200" i="1" dirty="0">
                <a:solidFill>
                  <a:schemeClr val="tx1">
                    <a:lumMod val="50000"/>
                    <a:lumOff val="50000"/>
                  </a:schemeClr>
                </a:solidFill>
              </a:rPr>
              <a:t> et al. 2017, </a:t>
            </a:r>
            <a:r>
              <a:rPr lang="en-US" sz="1200" i="1" dirty="0" err="1">
                <a:solidFill>
                  <a:schemeClr val="tx1">
                    <a:lumMod val="50000"/>
                    <a:lumOff val="50000"/>
                  </a:schemeClr>
                </a:solidFill>
              </a:rPr>
              <a:t>Donelan</a:t>
            </a:r>
            <a:r>
              <a:rPr lang="en-US" sz="1200" i="1" dirty="0">
                <a:solidFill>
                  <a:schemeClr val="tx1">
                    <a:lumMod val="50000"/>
                    <a:lumOff val="50000"/>
                  </a:schemeClr>
                </a:solidFill>
              </a:rPr>
              <a:t> 2018</a:t>
            </a:r>
          </a:p>
        </p:txBody>
      </p:sp>
    </p:spTree>
    <p:extLst>
      <p:ext uri="{BB962C8B-B14F-4D97-AF65-F5344CB8AC3E}">
        <p14:creationId xmlns:p14="http://schemas.microsoft.com/office/powerpoint/2010/main" val="16663675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7">
                                            <p:txEl>
                                              <p:pRg st="6" end="6"/>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7">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7">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Diurnal-scale (extreme) air-sea interaction events</a:t>
            </a:r>
            <a:br>
              <a:rPr lang="en-US" dirty="0" smtClean="0"/>
            </a:br>
            <a:r>
              <a:rPr lang="en-US" sz="2700" i="1" dirty="0"/>
              <a:t>c/o M. Cronin, E. Maloney, C. Zhang, P. Ciesielski</a:t>
            </a:r>
          </a:p>
        </p:txBody>
      </p:sp>
      <p:sp>
        <p:nvSpPr>
          <p:cNvPr id="3" name="Content Placeholder 2"/>
          <p:cNvSpPr>
            <a:spLocks noGrp="1"/>
          </p:cNvSpPr>
          <p:nvPr>
            <p:ph idx="1"/>
          </p:nvPr>
        </p:nvSpPr>
        <p:spPr>
          <a:xfrm>
            <a:off x="267892" y="2125267"/>
            <a:ext cx="5325665" cy="3614768"/>
          </a:xfrm>
        </p:spPr>
        <p:txBody>
          <a:bodyPr>
            <a:normAutofit fontScale="55000" lnSpcReduction="20000"/>
          </a:bodyPr>
          <a:lstStyle/>
          <a:p>
            <a:r>
              <a:rPr lang="en-US" dirty="0" smtClean="0"/>
              <a:t>In many places and times, measurements with higher temporal </a:t>
            </a:r>
            <a:r>
              <a:rPr lang="en-US" b="1" u="sng" dirty="0" smtClean="0"/>
              <a:t>and</a:t>
            </a:r>
            <a:r>
              <a:rPr lang="en-US" dirty="0" smtClean="0"/>
              <a:t> spatial resolution data are needed:</a:t>
            </a:r>
          </a:p>
          <a:p>
            <a:pPr lvl="1"/>
            <a:r>
              <a:rPr lang="en-US" dirty="0" smtClean="0"/>
              <a:t>Gustiness: </a:t>
            </a:r>
            <a:r>
              <a:rPr lang="en-US" dirty="0"/>
              <a:t>vector average wind speed ≠ scalar average. </a:t>
            </a:r>
          </a:p>
          <a:p>
            <a:pPr lvl="1"/>
            <a:r>
              <a:rPr lang="en-US" dirty="0"/>
              <a:t>In </a:t>
            </a:r>
            <a:r>
              <a:rPr lang="en-US" dirty="0" smtClean="0"/>
              <a:t>low-wind </a:t>
            </a:r>
            <a:r>
              <a:rPr lang="en-US" dirty="0"/>
              <a:t>regions, SST has large diurnal cycle. Skin T ≠ bulk </a:t>
            </a:r>
            <a:r>
              <a:rPr lang="en-US" dirty="0" smtClean="0"/>
              <a:t>SST</a:t>
            </a:r>
          </a:p>
          <a:p>
            <a:pPr lvl="1"/>
            <a:r>
              <a:rPr lang="en-US" dirty="0" smtClean="0"/>
              <a:t>Fast-updating radiative flux products? </a:t>
            </a:r>
          </a:p>
          <a:p>
            <a:pPr lvl="1"/>
            <a:r>
              <a:rPr lang="en-US" dirty="0" smtClean="0"/>
              <a:t>Societally-relevant weather extremes operate on short time scales; coupled model experiments could be used for prediction.</a:t>
            </a:r>
          </a:p>
          <a:p>
            <a:pPr lvl="1"/>
            <a:r>
              <a:rPr lang="en-US" dirty="0" smtClean="0"/>
              <a:t>Even if measurements of state variables could reach sufficient temporal sampling, progress would also hinge on properly resolving geometry of mixed terrain: ice/sea, land/sea</a:t>
            </a:r>
          </a:p>
          <a:p>
            <a:pPr lvl="2"/>
            <a:r>
              <a:rPr lang="en-US" dirty="0" smtClean="0"/>
              <a:t>Coastal processes</a:t>
            </a:r>
          </a:p>
          <a:p>
            <a:pPr lvl="2"/>
            <a:r>
              <a:rPr lang="en-US" dirty="0" smtClean="0"/>
              <a:t>Maritime Continent and other island regions</a:t>
            </a:r>
          </a:p>
          <a:p>
            <a:pPr lvl="2"/>
            <a:r>
              <a:rPr lang="en-US" dirty="0" smtClean="0"/>
              <a:t>Marginal ice zones</a:t>
            </a:r>
          </a:p>
          <a:p>
            <a:r>
              <a:rPr lang="en-US" dirty="0" smtClean="0"/>
              <a:t>Coordinating satellite constellation equator crossing could help resolve diurnal cycle </a:t>
            </a:r>
            <a:r>
              <a:rPr lang="en-US" dirty="0" smtClean="0">
                <a:solidFill>
                  <a:schemeClr val="tx1">
                    <a:lumMod val="50000"/>
                    <a:lumOff val="50000"/>
                  </a:schemeClr>
                </a:solidFill>
              </a:rPr>
              <a:t>(</a:t>
            </a:r>
            <a:r>
              <a:rPr lang="en-US" i="1" dirty="0" smtClean="0">
                <a:solidFill>
                  <a:schemeClr val="tx1">
                    <a:lumMod val="50000"/>
                    <a:lumOff val="50000"/>
                  </a:schemeClr>
                </a:solidFill>
              </a:rPr>
              <a:t>Tony Lee, Paul Chang</a:t>
            </a:r>
            <a:r>
              <a:rPr lang="en-US" dirty="0" smtClean="0">
                <a:solidFill>
                  <a:schemeClr val="tx1">
                    <a:lumMod val="50000"/>
                    <a:lumOff val="50000"/>
                  </a:schemeClr>
                </a:solidFill>
              </a:rPr>
              <a:t>) </a:t>
            </a:r>
          </a:p>
          <a:p>
            <a:r>
              <a:rPr lang="en-US" dirty="0" smtClean="0"/>
              <a:t>High </a:t>
            </a:r>
            <a:r>
              <a:rPr lang="en-US" dirty="0"/>
              <a:t>quality wind speed retrievals in rainy conditions </a:t>
            </a:r>
            <a:r>
              <a:rPr lang="en-US" dirty="0" smtClean="0"/>
              <a:t>are needed </a:t>
            </a:r>
            <a:r>
              <a:rPr lang="en-US" sz="1950" i="1" dirty="0">
                <a:solidFill>
                  <a:schemeClr val="tx1">
                    <a:lumMod val="50000"/>
                    <a:lumOff val="50000"/>
                  </a:schemeClr>
                </a:solidFill>
              </a:rPr>
              <a:t>(Kilpatrick and </a:t>
            </a:r>
            <a:r>
              <a:rPr lang="en-US" sz="1950" i="1" dirty="0" err="1">
                <a:solidFill>
                  <a:schemeClr val="tx1">
                    <a:lumMod val="50000"/>
                    <a:lumOff val="50000"/>
                  </a:schemeClr>
                </a:solidFill>
              </a:rPr>
              <a:t>Xie</a:t>
            </a:r>
            <a:r>
              <a:rPr lang="en-US" sz="1950" i="1" dirty="0">
                <a:solidFill>
                  <a:schemeClr val="tx1">
                    <a:lumMod val="50000"/>
                    <a:lumOff val="50000"/>
                  </a:schemeClr>
                </a:solidFill>
              </a:rPr>
              <a:t> 2016)</a:t>
            </a:r>
          </a:p>
        </p:txBody>
      </p:sp>
      <p:sp>
        <p:nvSpPr>
          <p:cNvPr id="4" name="Rectangle 3"/>
          <p:cNvSpPr/>
          <p:nvPr/>
        </p:nvSpPr>
        <p:spPr>
          <a:xfrm>
            <a:off x="6961168" y="1898346"/>
            <a:ext cx="2117246" cy="276999"/>
          </a:xfrm>
          <a:prstGeom prst="rect">
            <a:avLst/>
          </a:prstGeom>
        </p:spPr>
        <p:txBody>
          <a:bodyPr wrap="none">
            <a:spAutoFit/>
          </a:bodyPr>
          <a:lstStyle/>
          <a:p>
            <a:r>
              <a:rPr lang="en-US" sz="1200" dirty="0"/>
              <a:t>http://</a:t>
            </a:r>
            <a:r>
              <a:rPr lang="en-US" sz="1200" dirty="0" err="1"/>
              <a:t>www.jamstec.go.jp</a:t>
            </a:r>
            <a:r>
              <a:rPr lang="en-US" sz="1200" dirty="0"/>
              <a:t>/</a:t>
            </a:r>
            <a:r>
              <a:rPr lang="en-US" sz="1200" dirty="0" err="1"/>
              <a:t>ymc</a:t>
            </a:r>
            <a:endParaRPr lang="en-US" sz="1200" dirty="0"/>
          </a:p>
        </p:txBody>
      </p:sp>
      <p:pic>
        <p:nvPicPr>
          <p:cNvPr id="5" name="Picture 4"/>
          <p:cNvPicPr>
            <a:picLocks noChangeAspect="1"/>
          </p:cNvPicPr>
          <p:nvPr/>
        </p:nvPicPr>
        <p:blipFill>
          <a:blip r:embed="rId3"/>
          <a:stretch>
            <a:fillRect/>
          </a:stretch>
        </p:blipFill>
        <p:spPr>
          <a:xfrm>
            <a:off x="5668566" y="2125266"/>
            <a:ext cx="3434501" cy="1701268"/>
          </a:xfrm>
          <a:prstGeom prst="rect">
            <a:avLst/>
          </a:prstGeom>
        </p:spPr>
      </p:pic>
      <p:pic>
        <p:nvPicPr>
          <p:cNvPr id="6" name="Picture 5"/>
          <p:cNvPicPr>
            <a:picLocks noChangeAspect="1"/>
          </p:cNvPicPr>
          <p:nvPr/>
        </p:nvPicPr>
        <p:blipFill>
          <a:blip r:embed="rId4"/>
          <a:stretch>
            <a:fillRect/>
          </a:stretch>
        </p:blipFill>
        <p:spPr>
          <a:xfrm>
            <a:off x="5593556" y="3674745"/>
            <a:ext cx="3526049" cy="2235131"/>
          </a:xfrm>
          <a:prstGeom prst="rect">
            <a:avLst/>
          </a:prstGeom>
        </p:spPr>
      </p:pic>
      <p:sp>
        <p:nvSpPr>
          <p:cNvPr id="7" name="Rectangle 6"/>
          <p:cNvSpPr/>
          <p:nvPr/>
        </p:nvSpPr>
        <p:spPr>
          <a:xfrm>
            <a:off x="73318" y="5740034"/>
            <a:ext cx="1963999" cy="253916"/>
          </a:xfrm>
          <a:prstGeom prst="rect">
            <a:avLst/>
          </a:prstGeom>
        </p:spPr>
        <p:txBody>
          <a:bodyPr wrap="none">
            <a:spAutoFit/>
          </a:bodyPr>
          <a:lstStyle/>
          <a:p>
            <a:r>
              <a:rPr lang="en-US" sz="1050" i="1" dirty="0">
                <a:solidFill>
                  <a:schemeClr val="tx1">
                    <a:lumMod val="50000"/>
                    <a:lumOff val="50000"/>
                  </a:schemeClr>
                </a:solidFill>
                <a:latin typeface="ArialMT" charset="0"/>
              </a:rPr>
              <a:t>Clayson and </a:t>
            </a:r>
            <a:r>
              <a:rPr lang="en-US" sz="1050" i="1" dirty="0" err="1">
                <a:solidFill>
                  <a:schemeClr val="tx1">
                    <a:lumMod val="50000"/>
                    <a:lumOff val="50000"/>
                  </a:schemeClr>
                </a:solidFill>
                <a:latin typeface="ArialMT" charset="0"/>
              </a:rPr>
              <a:t>Bogdanoff</a:t>
            </a:r>
            <a:r>
              <a:rPr lang="en-US" sz="1050" i="1" dirty="0">
                <a:solidFill>
                  <a:schemeClr val="tx1">
                    <a:lumMod val="50000"/>
                    <a:lumOff val="50000"/>
                  </a:schemeClr>
                </a:solidFill>
                <a:latin typeface="ArialMT" charset="0"/>
              </a:rPr>
              <a:t> 2013 </a:t>
            </a:r>
            <a:endParaRPr lang="en-US" sz="1050" dirty="0"/>
          </a:p>
        </p:txBody>
      </p:sp>
    </p:spTree>
    <p:extLst>
      <p:ext uri="{BB962C8B-B14F-4D97-AF65-F5344CB8AC3E}">
        <p14:creationId xmlns:p14="http://schemas.microsoft.com/office/powerpoint/2010/main" val="4484099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547115"/>
            <a:ext cx="8829675" cy="994172"/>
          </a:xfrm>
        </p:spPr>
        <p:txBody>
          <a:bodyPr>
            <a:normAutofit fontScale="90000"/>
          </a:bodyPr>
          <a:lstStyle/>
          <a:p>
            <a:r>
              <a:rPr lang="en-US" sz="3100" dirty="0" smtClean="0"/>
              <a:t>Long-term in-situ monitoring systems in mixed terrain:</a:t>
            </a:r>
            <a:br>
              <a:rPr lang="en-US" sz="3100" dirty="0" smtClean="0"/>
            </a:br>
            <a:r>
              <a:rPr lang="en-US" sz="3100" dirty="0" smtClean="0"/>
              <a:t>land-sea and ice-sea zones</a:t>
            </a:r>
            <a:r>
              <a:rPr lang="en-US" dirty="0" smtClean="0"/>
              <a:t/>
            </a:r>
            <a:br>
              <a:rPr lang="en-US" dirty="0" smtClean="0"/>
            </a:br>
            <a:r>
              <a:rPr lang="en-US" sz="2700" i="1" dirty="0"/>
              <a:t>c/o A. </a:t>
            </a:r>
            <a:r>
              <a:rPr lang="en-US" sz="2700" i="1" dirty="0" err="1"/>
              <a:t>Schweiger</a:t>
            </a:r>
            <a:r>
              <a:rPr lang="en-US" sz="2700" i="1" dirty="0"/>
              <a:t>, C. Zhang, M. Cronin, Z. Liu, M. Moulton</a:t>
            </a:r>
          </a:p>
        </p:txBody>
      </p:sp>
      <p:sp>
        <p:nvSpPr>
          <p:cNvPr id="3" name="Content Placeholder 2"/>
          <p:cNvSpPr>
            <a:spLocks noGrp="1"/>
          </p:cNvSpPr>
          <p:nvPr>
            <p:ph idx="1"/>
          </p:nvPr>
        </p:nvSpPr>
        <p:spPr>
          <a:xfrm>
            <a:off x="152078" y="2026508"/>
            <a:ext cx="3799991" cy="3261744"/>
          </a:xfrm>
        </p:spPr>
        <p:txBody>
          <a:bodyPr>
            <a:noAutofit/>
          </a:bodyPr>
          <a:lstStyle/>
          <a:p>
            <a:r>
              <a:rPr lang="en-US" sz="1400" dirty="0" smtClean="0"/>
              <a:t>Field experiments help, but extended records are needed to address societally-relevant sub-seasonal to seasonal questions</a:t>
            </a:r>
          </a:p>
          <a:p>
            <a:pPr lvl="1"/>
            <a:r>
              <a:rPr lang="en-US" sz="1400" dirty="0" smtClean="0"/>
              <a:t>Ex: arctic ice growth/retreat, equatorial warm pool climate modes</a:t>
            </a:r>
          </a:p>
          <a:p>
            <a:pPr lvl="1"/>
            <a:r>
              <a:rPr lang="en-US" sz="1400" dirty="0" smtClean="0"/>
              <a:t>Societally-relevant coastal processes may be of smaller scale or more quickly evolving than satellites can offer</a:t>
            </a:r>
          </a:p>
          <a:p>
            <a:pPr lvl="1"/>
            <a:r>
              <a:rPr lang="en-US" sz="1400" dirty="0" smtClean="0"/>
              <a:t>Arctic </a:t>
            </a:r>
            <a:r>
              <a:rPr lang="en-US" sz="1400" dirty="0"/>
              <a:t>radiative flux challenges exist due to </a:t>
            </a:r>
            <a:r>
              <a:rPr lang="en-US" sz="1400" dirty="0" err="1"/>
              <a:t>lidar</a:t>
            </a:r>
            <a:r>
              <a:rPr lang="en-US" sz="1400" dirty="0"/>
              <a:t> attenuation, cloud blocking, difficulty in </a:t>
            </a:r>
            <a:r>
              <a:rPr lang="en-US" sz="1400" dirty="0" smtClean="0"/>
              <a:t>distinguishing low </a:t>
            </a:r>
            <a:r>
              <a:rPr lang="en-US" sz="1400" dirty="0"/>
              <a:t>ice clouds from surface </a:t>
            </a:r>
            <a:r>
              <a:rPr lang="en-US" sz="1400" dirty="0" smtClean="0"/>
              <a:t>ice; instruments are aging and lack future </a:t>
            </a:r>
            <a:r>
              <a:rPr lang="en-US" sz="1400" dirty="0" err="1" smtClean="0"/>
              <a:t>surpport</a:t>
            </a:r>
            <a:endParaRPr lang="en-US" sz="1400" dirty="0" smtClean="0"/>
          </a:p>
          <a:p>
            <a:r>
              <a:rPr lang="en-US" sz="1400" dirty="0" smtClean="0"/>
              <a:t>A few in-situ flux monitoring stations could help validate existing flux products and satellite estimates</a:t>
            </a:r>
          </a:p>
          <a:p>
            <a:pPr lvl="1"/>
            <a:r>
              <a:rPr lang="en-US" sz="1400" dirty="0" smtClean="0"/>
              <a:t>Self-cleaning, self-powered, anti-vandalism</a:t>
            </a:r>
          </a:p>
          <a:p>
            <a:pPr lvl="1"/>
            <a:endParaRPr lang="en-US" sz="1400" dirty="0" smtClean="0"/>
          </a:p>
        </p:txBody>
      </p:sp>
      <p:pic>
        <p:nvPicPr>
          <p:cNvPr id="4" name="Picture 3"/>
          <p:cNvPicPr>
            <a:picLocks noChangeAspect="1"/>
          </p:cNvPicPr>
          <p:nvPr/>
        </p:nvPicPr>
        <p:blipFill>
          <a:blip r:embed="rId3"/>
          <a:stretch>
            <a:fillRect/>
          </a:stretch>
        </p:blipFill>
        <p:spPr>
          <a:xfrm>
            <a:off x="3952069" y="2300618"/>
            <a:ext cx="5064742" cy="3449710"/>
          </a:xfrm>
          <a:prstGeom prst="rect">
            <a:avLst/>
          </a:prstGeom>
        </p:spPr>
      </p:pic>
      <p:sp>
        <p:nvSpPr>
          <p:cNvPr id="5" name="TextBox 4"/>
          <p:cNvSpPr txBox="1"/>
          <p:nvPr/>
        </p:nvSpPr>
        <p:spPr>
          <a:xfrm>
            <a:off x="4312403" y="2403206"/>
            <a:ext cx="2243380" cy="634789"/>
          </a:xfrm>
          <a:prstGeom prst="rect">
            <a:avLst/>
          </a:prstGeom>
          <a:noFill/>
        </p:spPr>
        <p:txBody>
          <a:bodyPr wrap="square" rtlCol="0">
            <a:spAutoFit/>
          </a:bodyPr>
          <a:lstStyle/>
          <a:p>
            <a:r>
              <a:rPr lang="en-US" sz="1350" dirty="0"/>
              <a:t>Heated sonic anemometer in the arctic </a:t>
            </a:r>
            <a:r>
              <a:rPr lang="en-US" sz="825" dirty="0"/>
              <a:t>(D. Zona, W. </a:t>
            </a:r>
            <a:r>
              <a:rPr lang="en-US" sz="825" dirty="0" err="1"/>
              <a:t>Oechel</a:t>
            </a:r>
            <a:r>
              <a:rPr lang="en-US" sz="825" dirty="0"/>
              <a:t>, S. </a:t>
            </a:r>
            <a:r>
              <a:rPr lang="en-US" sz="825" dirty="0" err="1"/>
              <a:t>Losacco</a:t>
            </a:r>
            <a:r>
              <a:rPr lang="en-US" sz="825" dirty="0"/>
              <a:t>)</a:t>
            </a:r>
          </a:p>
        </p:txBody>
      </p:sp>
      <p:sp>
        <p:nvSpPr>
          <p:cNvPr id="7" name="TextBox 6"/>
          <p:cNvSpPr txBox="1"/>
          <p:nvPr/>
        </p:nvSpPr>
        <p:spPr>
          <a:xfrm>
            <a:off x="3952069" y="6228920"/>
            <a:ext cx="3587706" cy="415498"/>
          </a:xfrm>
          <a:prstGeom prst="rect">
            <a:avLst/>
          </a:prstGeom>
          <a:noFill/>
        </p:spPr>
        <p:txBody>
          <a:bodyPr wrap="square" rtlCol="0">
            <a:spAutoFit/>
          </a:bodyPr>
          <a:lstStyle/>
          <a:p>
            <a:r>
              <a:rPr lang="en-US" sz="1050" i="1" dirty="0">
                <a:solidFill>
                  <a:schemeClr val="tx1">
                    <a:lumMod val="50000"/>
                    <a:lumOff val="50000"/>
                  </a:schemeClr>
                </a:solidFill>
              </a:rPr>
              <a:t>Kay et al. 2013, Kato et al. 2011, </a:t>
            </a:r>
            <a:r>
              <a:rPr lang="en-US" sz="1050" i="1" dirty="0" err="1">
                <a:solidFill>
                  <a:schemeClr val="tx1">
                    <a:lumMod val="50000"/>
                    <a:lumOff val="50000"/>
                  </a:schemeClr>
                </a:solidFill>
              </a:rPr>
              <a:t>Marchand</a:t>
            </a:r>
            <a:r>
              <a:rPr lang="en-US" sz="1050" i="1" dirty="0">
                <a:solidFill>
                  <a:schemeClr val="tx1">
                    <a:lumMod val="50000"/>
                    <a:lumOff val="50000"/>
                  </a:schemeClr>
                </a:solidFill>
              </a:rPr>
              <a:t> et al. 2008, Mace et al. 2009, 2014, Liu et al. 2010, van de Poll et al. 2006</a:t>
            </a:r>
          </a:p>
        </p:txBody>
      </p:sp>
    </p:spTree>
    <p:extLst>
      <p:ext uri="{BB962C8B-B14F-4D97-AF65-F5344CB8AC3E}">
        <p14:creationId xmlns:p14="http://schemas.microsoft.com/office/powerpoint/2010/main" val="18384111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9841" y="1039271"/>
            <a:ext cx="7886700" cy="994172"/>
          </a:xfrm>
        </p:spPr>
        <p:txBody>
          <a:bodyPr>
            <a:noAutofit/>
          </a:bodyPr>
          <a:lstStyle/>
          <a:p>
            <a:r>
              <a:rPr lang="en-US" sz="2400" dirty="0"/>
              <a:t>Air-sea interaction over ocean eddies, sub-mesoscale features, and fronts</a:t>
            </a:r>
            <a:r>
              <a:rPr lang="en-US" sz="2400"/>
              <a:t>: time-space </a:t>
            </a:r>
            <a:r>
              <a:rPr lang="en-US" sz="2400" dirty="0"/>
              <a:t>conversion problems</a:t>
            </a:r>
            <a:br>
              <a:rPr lang="en-US" sz="2400" dirty="0"/>
            </a:br>
            <a:r>
              <a:rPr lang="en-US" sz="1800" i="1" dirty="0"/>
              <a:t>c/o L. Yu, M. Cronin, W. Asher, K. Drushka, J. Thomson</a:t>
            </a:r>
          </a:p>
        </p:txBody>
      </p:sp>
      <p:sp>
        <p:nvSpPr>
          <p:cNvPr id="4" name="Text Placeholder 3"/>
          <p:cNvSpPr>
            <a:spLocks noGrp="1"/>
          </p:cNvSpPr>
          <p:nvPr>
            <p:ph type="body" idx="1"/>
          </p:nvPr>
        </p:nvSpPr>
        <p:spPr>
          <a:xfrm>
            <a:off x="629842" y="2031122"/>
            <a:ext cx="3868340" cy="617934"/>
          </a:xfrm>
        </p:spPr>
        <p:txBody>
          <a:bodyPr/>
          <a:lstStyle/>
          <a:p>
            <a:r>
              <a:rPr lang="en-US" dirty="0" smtClean="0"/>
              <a:t>Science Questions</a:t>
            </a:r>
            <a:endParaRPr lang="en-US" dirty="0"/>
          </a:p>
        </p:txBody>
      </p:sp>
      <p:sp>
        <p:nvSpPr>
          <p:cNvPr id="3" name="Content Placeholder 2"/>
          <p:cNvSpPr>
            <a:spLocks noGrp="1"/>
          </p:cNvSpPr>
          <p:nvPr>
            <p:ph sz="half" idx="2"/>
          </p:nvPr>
        </p:nvSpPr>
        <p:spPr>
          <a:xfrm>
            <a:off x="629841" y="2649056"/>
            <a:ext cx="3624263" cy="2216708"/>
          </a:xfrm>
        </p:spPr>
        <p:txBody>
          <a:bodyPr>
            <a:normAutofit fontScale="92500"/>
          </a:bodyPr>
          <a:lstStyle/>
          <a:p>
            <a:r>
              <a:rPr lang="en-US" sz="1800" dirty="0"/>
              <a:t>Along fronts, what are the relative roles of background SST, SST gradients, and SST-modified wind? </a:t>
            </a:r>
          </a:p>
          <a:p>
            <a:r>
              <a:rPr lang="en-US" sz="1800" dirty="0"/>
              <a:t>Along fronts, how do wave-current interactions (</a:t>
            </a:r>
            <a:r>
              <a:rPr lang="en-US" sz="1800" i="1" dirty="0" err="1"/>
              <a:t>Ardhuin</a:t>
            </a:r>
            <a:r>
              <a:rPr lang="en-US" sz="1800" i="1" dirty="0"/>
              <a:t> et al, 2017</a:t>
            </a:r>
            <a:r>
              <a:rPr lang="en-US" sz="1800" dirty="0"/>
              <a:t>) and changes in relative wind forcing (</a:t>
            </a:r>
            <a:r>
              <a:rPr lang="en-US" sz="1800" i="1" dirty="0" err="1"/>
              <a:t>Oerder</a:t>
            </a:r>
            <a:r>
              <a:rPr lang="en-US" sz="1800" i="1" dirty="0"/>
              <a:t> et al, 2018</a:t>
            </a:r>
            <a:r>
              <a:rPr lang="en-US" sz="1800" dirty="0"/>
              <a:t>) impact air sea exchange? </a:t>
            </a:r>
          </a:p>
        </p:txBody>
      </p:sp>
      <p:sp>
        <p:nvSpPr>
          <p:cNvPr id="5" name="Text Placeholder 4"/>
          <p:cNvSpPr>
            <a:spLocks noGrp="1"/>
          </p:cNvSpPr>
          <p:nvPr>
            <p:ph type="body" sz="quarter" idx="3"/>
          </p:nvPr>
        </p:nvSpPr>
        <p:spPr>
          <a:xfrm>
            <a:off x="4629150" y="2031128"/>
            <a:ext cx="3887391" cy="617934"/>
          </a:xfrm>
        </p:spPr>
        <p:txBody>
          <a:bodyPr/>
          <a:lstStyle/>
          <a:p>
            <a:r>
              <a:rPr lang="en-US" dirty="0" smtClean="0"/>
              <a:t>Remote Sensing Challenges</a:t>
            </a:r>
            <a:endParaRPr lang="en-US" dirty="0"/>
          </a:p>
        </p:txBody>
      </p:sp>
      <p:sp>
        <p:nvSpPr>
          <p:cNvPr id="6" name="Content Placeholder 5"/>
          <p:cNvSpPr>
            <a:spLocks noGrp="1"/>
          </p:cNvSpPr>
          <p:nvPr>
            <p:ph sz="quarter" idx="4"/>
          </p:nvPr>
        </p:nvSpPr>
        <p:spPr>
          <a:xfrm>
            <a:off x="4629150" y="2649062"/>
            <a:ext cx="4234764" cy="2334829"/>
          </a:xfrm>
        </p:spPr>
        <p:txBody>
          <a:bodyPr>
            <a:normAutofit fontScale="70000" lnSpcReduction="20000"/>
          </a:bodyPr>
          <a:lstStyle/>
          <a:p>
            <a:r>
              <a:rPr lang="en-US" dirty="0"/>
              <a:t>Ships can sample sub-grid scale variability, but not the entire grid and certainly not in the same time span as the satellite</a:t>
            </a:r>
          </a:p>
          <a:p>
            <a:r>
              <a:rPr lang="en-US" dirty="0"/>
              <a:t>Comprehensive sampling of sub-grid scale variability is likely intractable with ships or a single autonomous platform</a:t>
            </a:r>
          </a:p>
          <a:p>
            <a:pPr lvl="1"/>
            <a:r>
              <a:rPr lang="en-US" dirty="0" smtClean="0"/>
              <a:t>Autonomous </a:t>
            </a:r>
            <a:r>
              <a:rPr lang="en-US" dirty="0"/>
              <a:t>fleets? Drifters? </a:t>
            </a:r>
            <a:r>
              <a:rPr lang="en-US" dirty="0" smtClean="0"/>
              <a:t>Gliders?</a:t>
            </a:r>
          </a:p>
          <a:p>
            <a:pPr lvl="1"/>
            <a:r>
              <a:rPr lang="en-US" dirty="0" smtClean="0"/>
              <a:t>case </a:t>
            </a:r>
            <a:r>
              <a:rPr lang="en-US" dirty="0"/>
              <a:t>studies on air-sea coupling </a:t>
            </a:r>
            <a:r>
              <a:rPr lang="en-US" i="1" dirty="0"/>
              <a:t>following eddy </a:t>
            </a:r>
            <a:r>
              <a:rPr lang="en-US" i="1" dirty="0" smtClean="0"/>
              <a:t>tracks; </a:t>
            </a:r>
            <a:r>
              <a:rPr lang="en-US" dirty="0" smtClean="0"/>
              <a:t>less </a:t>
            </a:r>
            <a:r>
              <a:rPr lang="en-US" dirty="0"/>
              <a:t>composite patterns. </a:t>
            </a:r>
          </a:p>
          <a:p>
            <a:endParaRPr lang="en-US" dirty="0"/>
          </a:p>
        </p:txBody>
      </p:sp>
      <p:sp>
        <p:nvSpPr>
          <p:cNvPr id="7" name="Rectangle 6"/>
          <p:cNvSpPr/>
          <p:nvPr/>
        </p:nvSpPr>
        <p:spPr>
          <a:xfrm>
            <a:off x="3600075" y="5723751"/>
            <a:ext cx="1843005" cy="300082"/>
          </a:xfrm>
          <a:prstGeom prst="rect">
            <a:avLst/>
          </a:prstGeom>
        </p:spPr>
        <p:txBody>
          <a:bodyPr wrap="none">
            <a:spAutoFit/>
          </a:bodyPr>
          <a:lstStyle/>
          <a:p>
            <a:r>
              <a:rPr lang="en-US" sz="1350" i="1" dirty="0">
                <a:solidFill>
                  <a:srgbClr val="7030A0"/>
                </a:solidFill>
              </a:rPr>
              <a:t>Renault et al. JPO 2016 </a:t>
            </a:r>
          </a:p>
        </p:txBody>
      </p:sp>
      <p:pic>
        <p:nvPicPr>
          <p:cNvPr id="8" name="Picture 7"/>
          <p:cNvPicPr>
            <a:picLocks noChangeAspect="1"/>
          </p:cNvPicPr>
          <p:nvPr/>
        </p:nvPicPr>
        <p:blipFill>
          <a:blip r:embed="rId3"/>
          <a:stretch>
            <a:fillRect/>
          </a:stretch>
        </p:blipFill>
        <p:spPr>
          <a:xfrm>
            <a:off x="2959893" y="4919421"/>
            <a:ext cx="6184107" cy="1608659"/>
          </a:xfrm>
          <a:prstGeom prst="rect">
            <a:avLst/>
          </a:prstGeom>
        </p:spPr>
      </p:pic>
      <p:sp>
        <p:nvSpPr>
          <p:cNvPr id="9" name="Rectangle 8"/>
          <p:cNvSpPr/>
          <p:nvPr/>
        </p:nvSpPr>
        <p:spPr>
          <a:xfrm>
            <a:off x="292749" y="5481377"/>
            <a:ext cx="2514856" cy="507831"/>
          </a:xfrm>
          <a:prstGeom prst="rect">
            <a:avLst/>
          </a:prstGeom>
        </p:spPr>
        <p:txBody>
          <a:bodyPr wrap="none">
            <a:spAutoFit/>
          </a:bodyPr>
          <a:lstStyle/>
          <a:p>
            <a:r>
              <a:rPr lang="en-US" sz="1350" i="1" dirty="0">
                <a:solidFill>
                  <a:schemeClr val="tx1">
                    <a:lumMod val="50000"/>
                    <a:lumOff val="50000"/>
                  </a:schemeClr>
                </a:solidFill>
              </a:rPr>
              <a:t>https://usclivar.org/meetings/</a:t>
            </a:r>
          </a:p>
          <a:p>
            <a:r>
              <a:rPr lang="en-US" sz="1350" i="1" dirty="0">
                <a:solidFill>
                  <a:schemeClr val="tx1">
                    <a:lumMod val="50000"/>
                    <a:lumOff val="50000"/>
                  </a:schemeClr>
                </a:solidFill>
              </a:rPr>
              <a:t>ocean-mesoscale-eddy-workshop</a:t>
            </a:r>
          </a:p>
        </p:txBody>
      </p:sp>
    </p:spTree>
    <p:extLst>
      <p:ext uri="{BB962C8B-B14F-4D97-AF65-F5344CB8AC3E}">
        <p14:creationId xmlns:p14="http://schemas.microsoft.com/office/powerpoint/2010/main" val="21920582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1" end="1"/>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
                                            <p:txEl>
                                              <p:pRg st="2" end="2"/>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000" dirty="0"/>
              <a:t>Uncertainties in flux measurements and products:</a:t>
            </a:r>
            <a:br>
              <a:rPr lang="en-US" sz="3000" dirty="0"/>
            </a:br>
            <a:r>
              <a:rPr lang="en-US" sz="3000" dirty="0"/>
              <a:t>averaging and errors</a:t>
            </a:r>
            <a:r>
              <a:rPr lang="en-US" dirty="0" smtClean="0"/>
              <a:t/>
            </a:r>
            <a:br>
              <a:rPr lang="en-US" dirty="0" smtClean="0"/>
            </a:br>
            <a:r>
              <a:rPr lang="en-US" sz="2700" i="1" dirty="0"/>
              <a:t>c/o L. Yu, A. </a:t>
            </a:r>
            <a:r>
              <a:rPr lang="en-US" sz="2700" i="1" dirty="0" err="1"/>
              <a:t>Schweiger</a:t>
            </a:r>
            <a:r>
              <a:rPr lang="en-US" sz="2700" i="1" dirty="0"/>
              <a:t>, M. Cronin, S. de Szoeke</a:t>
            </a:r>
          </a:p>
        </p:txBody>
      </p:sp>
      <p:sp>
        <p:nvSpPr>
          <p:cNvPr id="3" name="Content Placeholder 2"/>
          <p:cNvSpPr>
            <a:spLocks noGrp="1"/>
          </p:cNvSpPr>
          <p:nvPr>
            <p:ph idx="1"/>
          </p:nvPr>
        </p:nvSpPr>
        <p:spPr>
          <a:xfrm>
            <a:off x="3808920" y="2351062"/>
            <a:ext cx="5054203" cy="3263504"/>
          </a:xfrm>
        </p:spPr>
        <p:txBody>
          <a:bodyPr>
            <a:normAutofit fontScale="62500" lnSpcReduction="20000"/>
          </a:bodyPr>
          <a:lstStyle/>
          <a:p>
            <a:r>
              <a:rPr lang="en-US" dirty="0" smtClean="0"/>
              <a:t>the </a:t>
            </a:r>
            <a:r>
              <a:rPr lang="en-US" dirty="0"/>
              <a:t>bulk algorithm is highly </a:t>
            </a:r>
            <a:r>
              <a:rPr lang="en-US" dirty="0" smtClean="0"/>
              <a:t>non-linear; fluxes </a:t>
            </a:r>
            <a:r>
              <a:rPr lang="en-US" dirty="0"/>
              <a:t>computed from </a:t>
            </a:r>
            <a:r>
              <a:rPr lang="en-US" dirty="0" smtClean="0"/>
              <a:t>averaged state variables is not </a:t>
            </a:r>
            <a:r>
              <a:rPr lang="en-US" dirty="0"/>
              <a:t>equal to average of fluxes computed from highest resolution state </a:t>
            </a:r>
            <a:r>
              <a:rPr lang="en-US" dirty="0" smtClean="0"/>
              <a:t>variables</a:t>
            </a:r>
          </a:p>
          <a:p>
            <a:pPr lvl="1"/>
            <a:r>
              <a:rPr lang="en-US" i="1" dirty="0" smtClean="0"/>
              <a:t>S2S database is made up of daily-averaged quantities</a:t>
            </a:r>
            <a:endParaRPr lang="en-US" i="1" dirty="0"/>
          </a:p>
          <a:p>
            <a:r>
              <a:rPr lang="en-US" dirty="0"/>
              <a:t>f</a:t>
            </a:r>
            <a:r>
              <a:rPr lang="en-US" dirty="0" smtClean="0"/>
              <a:t>luxes need to be evaluated with highly-resolved state variables, or statistical distributions that are representative of extremes</a:t>
            </a:r>
          </a:p>
          <a:p>
            <a:r>
              <a:rPr lang="en-US" dirty="0" smtClean="0"/>
              <a:t>measurement uncertainties in radiative fluxes are large</a:t>
            </a:r>
          </a:p>
          <a:p>
            <a:pPr lvl="1"/>
            <a:r>
              <a:rPr lang="en-US" dirty="0" smtClean="0"/>
              <a:t>Systematic biases also exist in radiative fluxes due to land/ice/sea </a:t>
            </a:r>
            <a:r>
              <a:rPr lang="en-US" dirty="0"/>
              <a:t>cover </a:t>
            </a:r>
            <a:r>
              <a:rPr lang="en-US" dirty="0" smtClean="0"/>
              <a:t>errors and the presence of clouds/precip</a:t>
            </a:r>
          </a:p>
          <a:p>
            <a:r>
              <a:rPr lang="en-US" dirty="0" smtClean="0"/>
              <a:t>Fluxes across frontal or convergence zones are often degraded, blocked, or their roughness is changed by precipitation and clouds</a:t>
            </a:r>
          </a:p>
          <a:p>
            <a:r>
              <a:rPr lang="en-US" dirty="0" smtClean="0"/>
              <a:t>Direct flux measurements need to be made at particular heights in/out of the log-wind layer</a:t>
            </a:r>
          </a:p>
        </p:txBody>
      </p:sp>
      <p:sp>
        <p:nvSpPr>
          <p:cNvPr id="4" name="Rectangle 3"/>
          <p:cNvSpPr/>
          <p:nvPr/>
        </p:nvSpPr>
        <p:spPr>
          <a:xfrm>
            <a:off x="990934" y="5329369"/>
            <a:ext cx="1438214" cy="300082"/>
          </a:xfrm>
          <a:prstGeom prst="rect">
            <a:avLst/>
          </a:prstGeom>
        </p:spPr>
        <p:txBody>
          <a:bodyPr wrap="none">
            <a:spAutoFit/>
          </a:bodyPr>
          <a:lstStyle/>
          <a:p>
            <a:r>
              <a:rPr lang="en-US" sz="1350" i="1">
                <a:solidFill>
                  <a:schemeClr val="tx2">
                    <a:lumMod val="75000"/>
                  </a:schemeClr>
                </a:solidFill>
                <a:latin typeface="ArialMT" charset="0"/>
              </a:rPr>
              <a:t>Yu </a:t>
            </a:r>
            <a:r>
              <a:rPr lang="en-US" sz="1350" i="1" dirty="0">
                <a:solidFill>
                  <a:schemeClr val="tx2">
                    <a:lumMod val="75000"/>
                  </a:schemeClr>
                </a:solidFill>
                <a:latin typeface="ArialMT" charset="0"/>
              </a:rPr>
              <a:t>et al. in prep </a:t>
            </a:r>
            <a:endParaRPr lang="en-US" sz="1350" i="1" dirty="0">
              <a:solidFill>
                <a:schemeClr val="tx2">
                  <a:lumMod val="75000"/>
                </a:schemeClr>
              </a:solidFill>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799" y="2387201"/>
            <a:ext cx="3048000" cy="2009775"/>
          </a:xfrm>
          <a:prstGeom prst="rect">
            <a:avLst/>
          </a:prstGeom>
        </p:spPr>
      </p:pic>
      <p:sp>
        <p:nvSpPr>
          <p:cNvPr id="6" name="Rectangle 5"/>
          <p:cNvSpPr/>
          <p:nvPr/>
        </p:nvSpPr>
        <p:spPr>
          <a:xfrm>
            <a:off x="282883" y="4404394"/>
            <a:ext cx="3325064" cy="941091"/>
          </a:xfrm>
          <a:prstGeom prst="rect">
            <a:avLst/>
          </a:prstGeom>
        </p:spPr>
        <p:txBody>
          <a:bodyPr wrap="square">
            <a:spAutoFit/>
          </a:bodyPr>
          <a:lstStyle/>
          <a:p>
            <a:r>
              <a:rPr lang="en-US" sz="788" dirty="0">
                <a:solidFill>
                  <a:srgbClr val="222222"/>
                </a:solidFill>
                <a:latin typeface="Arial" charset="0"/>
                <a:ea typeface="Times New Roman" charset="0"/>
                <a:cs typeface="Times New Roman" charset="0"/>
              </a:rPr>
              <a:t>1979-2014.</a:t>
            </a:r>
            <a:endParaRPr lang="en-US" sz="1050" dirty="0">
              <a:latin typeface="Times New Roman" charset="0"/>
              <a:ea typeface="Calibri" charset="0"/>
              <a:cs typeface="Times New Roman" charset="0"/>
            </a:endParaRPr>
          </a:p>
          <a:p>
            <a:r>
              <a:rPr lang="en-US" sz="788" dirty="0">
                <a:solidFill>
                  <a:srgbClr val="222222"/>
                </a:solidFill>
                <a:latin typeface="Arial" charset="0"/>
                <a:ea typeface="Times New Roman" charset="0"/>
                <a:cs typeface="Times New Roman" charset="0"/>
              </a:rPr>
              <a:t>20-century reanalysis: 20CR, ERA20C, </a:t>
            </a:r>
            <a:endParaRPr lang="en-US" sz="1050" dirty="0">
              <a:latin typeface="Times New Roman" charset="0"/>
              <a:ea typeface="Calibri" charset="0"/>
              <a:cs typeface="Times New Roman" charset="0"/>
            </a:endParaRPr>
          </a:p>
          <a:p>
            <a:r>
              <a:rPr lang="en-US" sz="788" dirty="0">
                <a:solidFill>
                  <a:srgbClr val="222222"/>
                </a:solidFill>
                <a:latin typeface="Arial" charset="0"/>
                <a:ea typeface="Times New Roman" charset="0"/>
                <a:cs typeface="Times New Roman" charset="0"/>
              </a:rPr>
              <a:t>1st generation reanalysis: NCEP1, NCEP2, ERA40, </a:t>
            </a:r>
            <a:endParaRPr lang="en-US" sz="1050" dirty="0">
              <a:latin typeface="Times New Roman" charset="0"/>
              <a:ea typeface="Calibri" charset="0"/>
              <a:cs typeface="Times New Roman" charset="0"/>
            </a:endParaRPr>
          </a:p>
          <a:p>
            <a:r>
              <a:rPr lang="en-US" sz="788" dirty="0">
                <a:solidFill>
                  <a:srgbClr val="222222"/>
                </a:solidFill>
                <a:latin typeface="Arial" charset="0"/>
                <a:ea typeface="Times New Roman" charset="0"/>
                <a:cs typeface="Times New Roman" charset="0"/>
              </a:rPr>
              <a:t>recent reanalysis: CFSR, ERA-interim, JRA55, MERRA, MERRA2, </a:t>
            </a:r>
            <a:endParaRPr lang="en-US" sz="1050" dirty="0">
              <a:latin typeface="Times New Roman" charset="0"/>
              <a:ea typeface="Calibri" charset="0"/>
              <a:cs typeface="Times New Roman" charset="0"/>
            </a:endParaRPr>
          </a:p>
          <a:p>
            <a:r>
              <a:rPr lang="en-US" sz="788" dirty="0">
                <a:solidFill>
                  <a:srgbClr val="222222"/>
                </a:solidFill>
                <a:latin typeface="Arial" charset="0"/>
                <a:ea typeface="Times New Roman" charset="0"/>
                <a:cs typeface="Times New Roman" charset="0"/>
              </a:rPr>
              <a:t>Ship product: NOCS2</a:t>
            </a:r>
            <a:endParaRPr lang="en-US" sz="1050" dirty="0">
              <a:latin typeface="Times New Roman" charset="0"/>
              <a:ea typeface="Calibri" charset="0"/>
              <a:cs typeface="Times New Roman" charset="0"/>
            </a:endParaRPr>
          </a:p>
          <a:p>
            <a:r>
              <a:rPr lang="en-US" sz="788" dirty="0">
                <a:solidFill>
                  <a:srgbClr val="222222"/>
                </a:solidFill>
                <a:latin typeface="Arial" charset="0"/>
                <a:ea typeface="Times New Roman" charset="0"/>
                <a:cs typeface="Times New Roman" charset="0"/>
              </a:rPr>
              <a:t>Blended product: CORE2(included ISCCP radiation), </a:t>
            </a:r>
            <a:r>
              <a:rPr lang="en-US" sz="788" dirty="0" err="1">
                <a:solidFill>
                  <a:srgbClr val="222222"/>
                </a:solidFill>
                <a:latin typeface="Arial" charset="0"/>
                <a:ea typeface="Times New Roman" charset="0"/>
                <a:cs typeface="Times New Roman" charset="0"/>
              </a:rPr>
              <a:t>OAFlux+ISCCP</a:t>
            </a:r>
            <a:endParaRPr lang="en-US" sz="1050" dirty="0">
              <a:latin typeface="Times New Roman" charset="0"/>
              <a:ea typeface="Calibri" charset="0"/>
              <a:cs typeface="Times New Roman" charset="0"/>
            </a:endParaRPr>
          </a:p>
          <a:p>
            <a:r>
              <a:rPr lang="en-US" sz="788" dirty="0">
                <a:solidFill>
                  <a:srgbClr val="222222"/>
                </a:solidFill>
                <a:latin typeface="Arial" charset="0"/>
                <a:ea typeface="Times New Roman" charset="0"/>
                <a:cs typeface="Times New Roman" charset="0"/>
              </a:rPr>
              <a:t>Satellite product: </a:t>
            </a:r>
            <a:r>
              <a:rPr lang="en-US" sz="788" dirty="0" err="1">
                <a:solidFill>
                  <a:srgbClr val="222222"/>
                </a:solidFill>
                <a:latin typeface="Arial" charset="0"/>
                <a:ea typeface="Times New Roman" charset="0"/>
                <a:cs typeface="Times New Roman" charset="0"/>
              </a:rPr>
              <a:t>OAFlux</a:t>
            </a:r>
            <a:r>
              <a:rPr lang="en-US" sz="788" dirty="0">
                <a:solidFill>
                  <a:srgbClr val="222222"/>
                </a:solidFill>
                <a:latin typeface="Arial" charset="0"/>
                <a:ea typeface="Times New Roman" charset="0"/>
                <a:cs typeface="Times New Roman" charset="0"/>
              </a:rPr>
              <a:t>-HR + CERES EBAF v4</a:t>
            </a:r>
            <a:endParaRPr lang="en-US" sz="1050" dirty="0">
              <a:latin typeface="Times New Roman" charset="0"/>
              <a:ea typeface="Calibri" charset="0"/>
              <a:cs typeface="Times New Roman" charset="0"/>
            </a:endParaRPr>
          </a:p>
        </p:txBody>
      </p:sp>
      <p:sp>
        <p:nvSpPr>
          <p:cNvPr id="7" name="TextBox 6"/>
          <p:cNvSpPr txBox="1"/>
          <p:nvPr/>
        </p:nvSpPr>
        <p:spPr>
          <a:xfrm>
            <a:off x="2150565" y="4227133"/>
            <a:ext cx="989113" cy="300082"/>
          </a:xfrm>
          <a:prstGeom prst="rect">
            <a:avLst/>
          </a:prstGeom>
          <a:noFill/>
        </p:spPr>
        <p:txBody>
          <a:bodyPr wrap="square" rtlCol="0">
            <a:spAutoFit/>
          </a:bodyPr>
          <a:lstStyle/>
          <a:p>
            <a:r>
              <a:rPr lang="en-US" sz="1350"/>
              <a:t>25+ </a:t>
            </a:r>
            <a:r>
              <a:rPr lang="en-US" sz="1350" dirty="0"/>
              <a:t>W m</a:t>
            </a:r>
            <a:r>
              <a:rPr lang="en-US" sz="1350" baseline="30000" dirty="0"/>
              <a:t>-2</a:t>
            </a:r>
          </a:p>
        </p:txBody>
      </p:sp>
      <p:sp>
        <p:nvSpPr>
          <p:cNvPr id="8" name="Rectangle 7"/>
          <p:cNvSpPr/>
          <p:nvPr/>
        </p:nvSpPr>
        <p:spPr>
          <a:xfrm>
            <a:off x="407546" y="2280043"/>
            <a:ext cx="3064750" cy="300082"/>
          </a:xfrm>
          <a:prstGeom prst="rect">
            <a:avLst/>
          </a:prstGeom>
          <a:solidFill>
            <a:schemeClr val="bg1"/>
          </a:solidFill>
        </p:spPr>
        <p:txBody>
          <a:bodyPr wrap="none">
            <a:spAutoFit/>
          </a:bodyPr>
          <a:lstStyle/>
          <a:p>
            <a:r>
              <a:rPr lang="en-US" sz="1350" dirty="0">
                <a:solidFill>
                  <a:srgbClr val="222222"/>
                </a:solidFill>
                <a:latin typeface="Arial" charset="0"/>
                <a:ea typeface="Times New Roman" charset="0"/>
                <a:cs typeface="Times New Roman" charset="0"/>
              </a:rPr>
              <a:t>Std. Dev. Between 14 Q</a:t>
            </a:r>
            <a:r>
              <a:rPr lang="en-US" sz="1350" baseline="-25000" dirty="0">
                <a:solidFill>
                  <a:srgbClr val="222222"/>
                </a:solidFill>
                <a:latin typeface="Arial" charset="0"/>
                <a:ea typeface="Times New Roman" charset="0"/>
                <a:cs typeface="Times New Roman" charset="0"/>
              </a:rPr>
              <a:t>NET</a:t>
            </a:r>
            <a:r>
              <a:rPr lang="en-US" sz="1350" dirty="0">
                <a:solidFill>
                  <a:srgbClr val="222222"/>
                </a:solidFill>
                <a:latin typeface="Arial" charset="0"/>
                <a:ea typeface="Times New Roman" charset="0"/>
                <a:cs typeface="Times New Roman" charset="0"/>
              </a:rPr>
              <a:t> products: </a:t>
            </a:r>
            <a:endParaRPr lang="en-US" sz="2100" dirty="0">
              <a:latin typeface="Times New Roman" charset="0"/>
              <a:ea typeface="Calibri" charset="0"/>
              <a:cs typeface="Times New Roman" charset="0"/>
            </a:endParaRPr>
          </a:p>
        </p:txBody>
      </p:sp>
      <p:sp>
        <p:nvSpPr>
          <p:cNvPr id="9" name="Rectangle 8"/>
          <p:cNvSpPr/>
          <p:nvPr/>
        </p:nvSpPr>
        <p:spPr>
          <a:xfrm>
            <a:off x="500516" y="5710585"/>
            <a:ext cx="8292206" cy="461665"/>
          </a:xfrm>
          <a:prstGeom prst="rect">
            <a:avLst/>
          </a:prstGeom>
        </p:spPr>
        <p:txBody>
          <a:bodyPr wrap="none">
            <a:spAutoFit/>
          </a:bodyPr>
          <a:lstStyle/>
          <a:p>
            <a:r>
              <a:rPr lang="en-US" sz="1200" i="1" dirty="0">
                <a:solidFill>
                  <a:schemeClr val="tx1">
                    <a:lumMod val="50000"/>
                    <a:lumOff val="50000"/>
                  </a:schemeClr>
                </a:solidFill>
                <a:latin typeface="ArialMT" charset="0"/>
              </a:rPr>
              <a:t>Clayson and </a:t>
            </a:r>
            <a:r>
              <a:rPr lang="en-US" sz="1200" i="1" dirty="0" err="1">
                <a:solidFill>
                  <a:schemeClr val="tx1">
                    <a:lumMod val="50000"/>
                    <a:lumOff val="50000"/>
                  </a:schemeClr>
                </a:solidFill>
                <a:latin typeface="ArialMT" charset="0"/>
              </a:rPr>
              <a:t>Bogdanoff</a:t>
            </a:r>
            <a:r>
              <a:rPr lang="en-US" sz="1200" i="1" dirty="0">
                <a:solidFill>
                  <a:schemeClr val="tx1">
                    <a:lumMod val="50000"/>
                    <a:lumOff val="50000"/>
                  </a:schemeClr>
                </a:solidFill>
                <a:latin typeface="ArialMT" charset="0"/>
              </a:rPr>
              <a:t> 2013 , Kato et al. J Climate 2013, Edson et al. 2013, </a:t>
            </a:r>
            <a:r>
              <a:rPr lang="fr-FR" sz="1200" i="1" dirty="0">
                <a:solidFill>
                  <a:schemeClr val="tx1">
                    <a:lumMod val="50000"/>
                    <a:lumOff val="50000"/>
                  </a:schemeClr>
                </a:solidFill>
                <a:latin typeface="ArialMT" charset="0"/>
              </a:rPr>
              <a:t>L’Ecuyer et al. (2015); </a:t>
            </a:r>
            <a:r>
              <a:rPr lang="fr-FR" sz="1200" i="1" dirty="0" err="1">
                <a:solidFill>
                  <a:schemeClr val="tx1">
                    <a:lumMod val="50000"/>
                    <a:lumOff val="50000"/>
                  </a:schemeClr>
                </a:solidFill>
                <a:latin typeface="ArialMT" charset="0"/>
              </a:rPr>
              <a:t>Rodell</a:t>
            </a:r>
            <a:r>
              <a:rPr lang="fr-FR" sz="1200" i="1" dirty="0">
                <a:solidFill>
                  <a:schemeClr val="tx1">
                    <a:lumMod val="50000"/>
                    <a:lumOff val="50000"/>
                  </a:schemeClr>
                </a:solidFill>
                <a:latin typeface="ArialMT" charset="0"/>
              </a:rPr>
              <a:t> et al. (2015) </a:t>
            </a:r>
          </a:p>
          <a:p>
            <a:endParaRPr lang="en-US" sz="1200" dirty="0">
              <a:solidFill>
                <a:schemeClr val="tx1">
                  <a:lumMod val="50000"/>
                  <a:lumOff val="50000"/>
                </a:schemeClr>
              </a:solidFill>
            </a:endParaRPr>
          </a:p>
        </p:txBody>
      </p:sp>
    </p:spTree>
    <p:extLst>
      <p:ext uri="{BB962C8B-B14F-4D97-AF65-F5344CB8AC3E}">
        <p14:creationId xmlns:p14="http://schemas.microsoft.com/office/powerpoint/2010/main" val="40912722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238251"/>
            <a:ext cx="7886700" cy="994172"/>
          </a:xfrm>
        </p:spPr>
        <p:txBody>
          <a:bodyPr>
            <a:noAutofit/>
          </a:bodyPr>
          <a:lstStyle/>
          <a:p>
            <a:r>
              <a:rPr lang="en-US" sz="2700"/>
              <a:t>Using deep ocean</a:t>
            </a:r>
            <a:r>
              <a:rPr lang="en-US" sz="2700" dirty="0"/>
              <a:t>, sea surface, and top of atmosphere fluxes to constrain earth’s surface flux energy imbalance</a:t>
            </a:r>
            <a:br>
              <a:rPr lang="en-US" sz="2700" dirty="0"/>
            </a:br>
            <a:r>
              <a:rPr lang="en-US" sz="2100" i="1" dirty="0"/>
              <a:t>c/o L. Yu, A. Donohoe, K. </a:t>
            </a:r>
            <a:r>
              <a:rPr lang="en-US" sz="2100" i="1" dirty="0" err="1"/>
              <a:t>Trendberth</a:t>
            </a:r>
            <a:endParaRPr lang="en-US" sz="2100" i="1" dirty="0"/>
          </a:p>
        </p:txBody>
      </p:sp>
      <p:sp>
        <p:nvSpPr>
          <p:cNvPr id="3" name="Content Placeholder 2"/>
          <p:cNvSpPr>
            <a:spLocks noGrp="1"/>
          </p:cNvSpPr>
          <p:nvPr>
            <p:ph idx="1"/>
          </p:nvPr>
        </p:nvSpPr>
        <p:spPr>
          <a:xfrm>
            <a:off x="628650" y="2518944"/>
            <a:ext cx="7886700" cy="3263504"/>
          </a:xfrm>
        </p:spPr>
        <p:txBody>
          <a:bodyPr>
            <a:normAutofit fontScale="92500" lnSpcReduction="20000"/>
          </a:bodyPr>
          <a:lstStyle/>
          <a:p>
            <a:r>
              <a:rPr lang="en-US" dirty="0" smtClean="0"/>
              <a:t>“The earth’s energy imbalance, between incoming SW and outgoing LW radiation from top of the atmosphere, is the most fundamental measure that the climate is changing.” </a:t>
            </a:r>
            <a:r>
              <a:rPr lang="mr-IN" dirty="0" smtClean="0"/>
              <a:t>–</a:t>
            </a:r>
            <a:r>
              <a:rPr lang="en-US" dirty="0" smtClean="0"/>
              <a:t> </a:t>
            </a:r>
            <a:r>
              <a:rPr lang="en-US" i="1" dirty="0" smtClean="0"/>
              <a:t>Kevin Trenberth</a:t>
            </a:r>
          </a:p>
          <a:p>
            <a:r>
              <a:rPr lang="en-US" dirty="0" smtClean="0"/>
              <a:t>How to measure EEI?</a:t>
            </a:r>
          </a:p>
          <a:p>
            <a:pPr lvl="1"/>
            <a:r>
              <a:rPr lang="en-US" dirty="0" smtClean="0"/>
              <a:t>Measure it from space (after 2000), model it (with a good model, not with reanalysis), take inventory of all energy pathways (difficult), use observed fluxes (large systematic errors)</a:t>
            </a:r>
          </a:p>
          <a:p>
            <a:pPr lvl="1"/>
            <a:r>
              <a:rPr lang="en-US" dirty="0" smtClean="0"/>
              <a:t>Suggests measuring and tracking the </a:t>
            </a:r>
            <a:r>
              <a:rPr lang="en-US" i="1" dirty="0" smtClean="0"/>
              <a:t>tendency of ocean heat content</a:t>
            </a:r>
            <a:r>
              <a:rPr lang="en-US" dirty="0" smtClean="0"/>
              <a:t>: </a:t>
            </a:r>
            <a:r>
              <a:rPr lang="en-US" dirty="0" err="1" smtClean="0"/>
              <a:t>dOHC</a:t>
            </a:r>
            <a:r>
              <a:rPr lang="en-US" dirty="0" smtClean="0"/>
              <a:t>/dt, since OHC is where 90% of the EEI is stored</a:t>
            </a:r>
            <a:r>
              <a:rPr lang="mr-IN" dirty="0" smtClean="0"/>
              <a:t>…</a:t>
            </a:r>
            <a:r>
              <a:rPr lang="en-US" dirty="0" smtClean="0"/>
              <a:t> net surface heat fluxes can provide a sanity check for estimates: 0.5-1 W m</a:t>
            </a:r>
            <a:r>
              <a:rPr lang="en-US" baseline="30000" dirty="0" smtClean="0"/>
              <a:t>-2</a:t>
            </a:r>
          </a:p>
          <a:p>
            <a:r>
              <a:rPr lang="en-US" sz="2700" i="1" baseline="30000" dirty="0"/>
              <a:t>How do we do this regionally?</a:t>
            </a:r>
          </a:p>
        </p:txBody>
      </p:sp>
      <p:sp>
        <p:nvSpPr>
          <p:cNvPr id="4" name="Rectangle 3"/>
          <p:cNvSpPr/>
          <p:nvPr/>
        </p:nvSpPr>
        <p:spPr>
          <a:xfrm>
            <a:off x="107157" y="5723751"/>
            <a:ext cx="1744773" cy="300082"/>
          </a:xfrm>
          <a:prstGeom prst="rect">
            <a:avLst/>
          </a:prstGeom>
        </p:spPr>
        <p:txBody>
          <a:bodyPr wrap="none">
            <a:spAutoFit/>
          </a:bodyPr>
          <a:lstStyle/>
          <a:p>
            <a:r>
              <a:rPr lang="en-US" sz="1350" i="1">
                <a:solidFill>
                  <a:schemeClr val="tx1">
                    <a:lumMod val="50000"/>
                    <a:lumOff val="50000"/>
                  </a:schemeClr>
                </a:solidFill>
              </a:rPr>
              <a:t>Trendberth</a:t>
            </a:r>
            <a:r>
              <a:rPr lang="en-US" sz="1350" i="1" dirty="0">
                <a:solidFill>
                  <a:schemeClr val="tx1">
                    <a:lumMod val="50000"/>
                    <a:lumOff val="50000"/>
                  </a:schemeClr>
                </a:solidFill>
              </a:rPr>
              <a:t> et al. 2014</a:t>
            </a:r>
            <a:endParaRPr lang="en-US" sz="1350" dirty="0">
              <a:solidFill>
                <a:schemeClr val="tx1">
                  <a:lumMod val="50000"/>
                  <a:lumOff val="50000"/>
                </a:schemeClr>
              </a:solidFill>
            </a:endParaRPr>
          </a:p>
        </p:txBody>
      </p:sp>
    </p:spTree>
    <p:extLst>
      <p:ext uri="{BB962C8B-B14F-4D97-AF65-F5344CB8AC3E}">
        <p14:creationId xmlns:p14="http://schemas.microsoft.com/office/powerpoint/2010/main" val="39448336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3661" y="1029892"/>
            <a:ext cx="7886700" cy="994172"/>
          </a:xfrm>
        </p:spPr>
        <p:txBody>
          <a:bodyPr>
            <a:normAutofit fontScale="90000"/>
          </a:bodyPr>
          <a:lstStyle/>
          <a:p>
            <a:r>
              <a:rPr lang="en-US" sz="3000" dirty="0"/>
              <a:t>Societal relevance of coupled surface processes:</a:t>
            </a:r>
          </a:p>
        </p:txBody>
      </p:sp>
      <p:sp>
        <p:nvSpPr>
          <p:cNvPr id="3" name="Content Placeholder 2"/>
          <p:cNvSpPr>
            <a:spLocks noGrp="1"/>
          </p:cNvSpPr>
          <p:nvPr>
            <p:ph sz="half" idx="1"/>
          </p:nvPr>
        </p:nvSpPr>
        <p:spPr>
          <a:xfrm>
            <a:off x="685800" y="2107155"/>
            <a:ext cx="3886200" cy="2135011"/>
          </a:xfrm>
        </p:spPr>
        <p:txBody>
          <a:bodyPr>
            <a:normAutofit fontScale="62500" lnSpcReduction="20000"/>
          </a:bodyPr>
          <a:lstStyle/>
          <a:p>
            <a:r>
              <a:rPr lang="en-US" dirty="0" smtClean="0"/>
              <a:t>Sea level rise</a:t>
            </a:r>
          </a:p>
          <a:p>
            <a:r>
              <a:rPr lang="en-US" dirty="0" smtClean="0"/>
              <a:t>Climate change</a:t>
            </a:r>
          </a:p>
          <a:p>
            <a:r>
              <a:rPr lang="en-US" dirty="0" smtClean="0"/>
              <a:t>Coastal resilience/health</a:t>
            </a:r>
          </a:p>
          <a:p>
            <a:r>
              <a:rPr lang="en-US" dirty="0" smtClean="0"/>
              <a:t>Pollution transport and dispersion</a:t>
            </a:r>
          </a:p>
          <a:p>
            <a:r>
              <a:rPr lang="en-US" dirty="0" smtClean="0"/>
              <a:t>Waves and currents</a:t>
            </a:r>
          </a:p>
          <a:p>
            <a:r>
              <a:rPr lang="en-US" dirty="0" smtClean="0"/>
              <a:t>Upwelling zones</a:t>
            </a:r>
          </a:p>
          <a:p>
            <a:r>
              <a:rPr lang="en-US" dirty="0" smtClean="0"/>
              <a:t>Water cycle</a:t>
            </a:r>
          </a:p>
        </p:txBody>
      </p:sp>
      <p:sp>
        <p:nvSpPr>
          <p:cNvPr id="5" name="Content Placeholder 4"/>
          <p:cNvSpPr>
            <a:spLocks noGrp="1"/>
          </p:cNvSpPr>
          <p:nvPr>
            <p:ph sz="half" idx="2"/>
          </p:nvPr>
        </p:nvSpPr>
        <p:spPr>
          <a:xfrm>
            <a:off x="4942022" y="2125267"/>
            <a:ext cx="3886200" cy="2236214"/>
          </a:xfrm>
        </p:spPr>
        <p:txBody>
          <a:bodyPr>
            <a:normAutofit fontScale="62500" lnSpcReduction="20000"/>
          </a:bodyPr>
          <a:lstStyle/>
          <a:p>
            <a:r>
              <a:rPr lang="en-US" dirty="0"/>
              <a:t>Prediction</a:t>
            </a:r>
          </a:p>
          <a:p>
            <a:pPr lvl="1"/>
            <a:r>
              <a:rPr lang="en-US" dirty="0"/>
              <a:t>seasonal to sub-seasonal: S2S</a:t>
            </a:r>
          </a:p>
          <a:p>
            <a:pPr lvl="1"/>
            <a:r>
              <a:rPr lang="en-US" dirty="0" smtClean="0"/>
              <a:t>extremes </a:t>
            </a:r>
            <a:r>
              <a:rPr lang="en-US" dirty="0"/>
              <a:t>(droughts and floods)</a:t>
            </a:r>
          </a:p>
          <a:p>
            <a:pPr lvl="1"/>
            <a:r>
              <a:rPr lang="en-US" dirty="0" smtClean="0"/>
              <a:t>heat storage / ice retreat</a:t>
            </a:r>
            <a:endParaRPr lang="en-US" dirty="0"/>
          </a:p>
          <a:p>
            <a:r>
              <a:rPr lang="en-US" dirty="0" smtClean="0"/>
              <a:t>Extreme </a:t>
            </a:r>
            <a:r>
              <a:rPr lang="en-US" dirty="0"/>
              <a:t>events</a:t>
            </a:r>
          </a:p>
          <a:p>
            <a:pPr lvl="1"/>
            <a:r>
              <a:rPr lang="en-US" dirty="0"/>
              <a:t>Monsoons</a:t>
            </a:r>
          </a:p>
          <a:p>
            <a:pPr lvl="1"/>
            <a:r>
              <a:rPr lang="en-US" dirty="0"/>
              <a:t>Hurricanes</a:t>
            </a:r>
          </a:p>
          <a:p>
            <a:pPr lvl="1"/>
            <a:r>
              <a:rPr lang="en-US" dirty="0"/>
              <a:t>Ice </a:t>
            </a:r>
            <a:r>
              <a:rPr lang="en-US" dirty="0" smtClean="0"/>
              <a:t>calving</a:t>
            </a:r>
            <a:endParaRPr lang="en-US" dirty="0"/>
          </a:p>
        </p:txBody>
      </p:sp>
      <p:pic>
        <p:nvPicPr>
          <p:cNvPr id="4" name="Picture 3"/>
          <p:cNvPicPr>
            <a:picLocks noChangeAspect="1"/>
          </p:cNvPicPr>
          <p:nvPr/>
        </p:nvPicPr>
        <p:blipFill>
          <a:blip r:embed="rId3"/>
          <a:stretch>
            <a:fillRect/>
          </a:stretch>
        </p:blipFill>
        <p:spPr>
          <a:xfrm>
            <a:off x="0" y="4462683"/>
            <a:ext cx="9144000" cy="1538068"/>
          </a:xfrm>
          <a:prstGeom prst="rect">
            <a:avLst/>
          </a:prstGeom>
        </p:spPr>
      </p:pic>
    </p:spTree>
    <p:extLst>
      <p:ext uri="{BB962C8B-B14F-4D97-AF65-F5344CB8AC3E}">
        <p14:creationId xmlns:p14="http://schemas.microsoft.com/office/powerpoint/2010/main" val="249512134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Title 3"/>
          <p:cNvSpPr>
            <a:spLocks noGrp="1"/>
          </p:cNvSpPr>
          <p:nvPr>
            <p:ph type="ctrTitle"/>
          </p:nvPr>
        </p:nvSpPr>
        <p:spPr>
          <a:xfrm>
            <a:off x="1" y="432487"/>
            <a:ext cx="9143999" cy="1820060"/>
          </a:xfrm>
        </p:spPr>
        <p:txBody>
          <a:bodyPr>
            <a:noAutofit/>
          </a:bodyPr>
          <a:lstStyle/>
          <a:p>
            <a:r>
              <a:rPr lang="en-US" dirty="0" smtClean="0"/>
              <a:t>Air-Sea Fluxes</a:t>
            </a:r>
            <a:r>
              <a:rPr lang="en-US" dirty="0"/>
              <a:t/>
            </a:r>
            <a:br>
              <a:rPr lang="en-US" dirty="0"/>
            </a:br>
            <a:r>
              <a:rPr lang="en-US" dirty="0" smtClean="0"/>
              <a:t>- or –</a:t>
            </a:r>
            <a:br>
              <a:rPr lang="en-US" dirty="0" smtClean="0"/>
            </a:br>
            <a:r>
              <a:rPr lang="en-US" dirty="0" smtClean="0"/>
              <a:t>Do we have to sweat the small stuff?</a:t>
            </a:r>
            <a:endParaRPr lang="en-US" sz="2800" dirty="0" smtClean="0"/>
          </a:p>
        </p:txBody>
      </p:sp>
      <p:sp>
        <p:nvSpPr>
          <p:cNvPr id="13314" name="Subtitle 4"/>
          <p:cNvSpPr>
            <a:spLocks noGrp="1"/>
          </p:cNvSpPr>
          <p:nvPr>
            <p:ph type="subTitle" idx="1"/>
          </p:nvPr>
        </p:nvSpPr>
        <p:spPr>
          <a:xfrm>
            <a:off x="125875" y="2397210"/>
            <a:ext cx="8891663" cy="3521675"/>
          </a:xfrm>
        </p:spPr>
        <p:txBody>
          <a:bodyPr>
            <a:normAutofit/>
          </a:bodyPr>
          <a:lstStyle/>
          <a:p>
            <a:r>
              <a:rPr lang="en-US" sz="2400" b="1" dirty="0" smtClean="0">
                <a:solidFill>
                  <a:schemeClr val="tx1"/>
                </a:solidFill>
              </a:rPr>
              <a:t>Mark A. Bourassa</a:t>
            </a:r>
            <a:endParaRPr lang="en-US" sz="1200" b="1" dirty="0" smtClean="0"/>
          </a:p>
          <a:p>
            <a:r>
              <a:rPr lang="en-US" sz="2400" dirty="0" smtClean="0"/>
              <a:t>COAPS &amp; EOAS, Florida State University</a:t>
            </a:r>
          </a:p>
          <a:p>
            <a:endParaRPr lang="en-US" sz="2400" dirty="0"/>
          </a:p>
          <a:p>
            <a:endParaRPr lang="en-US" sz="2400" dirty="0" smtClean="0"/>
          </a:p>
        </p:txBody>
      </p:sp>
    </p:spTree>
    <p:extLst>
      <p:ext uri="{BB962C8B-B14F-4D97-AF65-F5344CB8AC3E}">
        <p14:creationId xmlns:p14="http://schemas.microsoft.com/office/powerpoint/2010/main" val="269770589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2238"/>
            <a:ext cx="8229600" cy="715962"/>
          </a:xfrm>
        </p:spPr>
        <p:txBody>
          <a:bodyPr>
            <a:normAutofit fontScale="90000"/>
          </a:bodyPr>
          <a:lstStyle/>
          <a:p>
            <a:r>
              <a:rPr lang="en-US" dirty="0" smtClean="0"/>
              <a:t>Two regimes for surface wind-SST coupling</a:t>
            </a:r>
            <a:endParaRPr lang="en-US" dirty="0"/>
          </a:p>
        </p:txBody>
      </p:sp>
      <p:sp>
        <p:nvSpPr>
          <p:cNvPr id="3" name="TextBox 2"/>
          <p:cNvSpPr txBox="1"/>
          <p:nvPr/>
        </p:nvSpPr>
        <p:spPr>
          <a:xfrm>
            <a:off x="632216" y="685800"/>
            <a:ext cx="7937440" cy="1015663"/>
          </a:xfrm>
          <a:prstGeom prst="rect">
            <a:avLst/>
          </a:prstGeom>
          <a:noFill/>
        </p:spPr>
        <p:txBody>
          <a:bodyPr wrap="square" rtlCol="0">
            <a:spAutoFit/>
          </a:bodyPr>
          <a:lstStyle/>
          <a:p>
            <a:r>
              <a:rPr lang="en-US" sz="2000" dirty="0" smtClean="0">
                <a:latin typeface="Times New Roman" pitchFamily="18" charset="0"/>
                <a:cs typeface="Times New Roman" pitchFamily="18" charset="0"/>
              </a:rPr>
              <a:t>On scales greater than 1500 km, the atmosphere drives the ocean predominantly through ocean mixed layer response to wind-modulated turbulent heat fluxes</a:t>
            </a:r>
            <a:endParaRPr lang="en-US" sz="2000" dirty="0">
              <a:latin typeface="Times New Roman" pitchFamily="18" charset="0"/>
              <a:cs typeface="Times New Roman" pitchFamily="18" charset="0"/>
            </a:endParaRPr>
          </a:p>
        </p:txBody>
      </p:sp>
      <p:sp>
        <p:nvSpPr>
          <p:cNvPr id="8" name="TextBox 7"/>
          <p:cNvSpPr txBox="1"/>
          <p:nvPr/>
        </p:nvSpPr>
        <p:spPr>
          <a:xfrm>
            <a:off x="969494" y="5638800"/>
            <a:ext cx="7262883" cy="646331"/>
          </a:xfrm>
          <a:prstGeom prst="rect">
            <a:avLst/>
          </a:prstGeom>
          <a:noFill/>
        </p:spPr>
        <p:txBody>
          <a:bodyPr wrap="square" rtlCol="0">
            <a:spAutoFit/>
          </a:bodyPr>
          <a:lstStyle/>
          <a:p>
            <a:r>
              <a:rPr lang="en-US" dirty="0" err="1" smtClean="0">
                <a:latin typeface="Times New Roman" pitchFamily="18" charset="0"/>
                <a:cs typeface="Times New Roman" pitchFamily="18" charset="0"/>
              </a:rPr>
              <a:t>Cayan</a:t>
            </a:r>
            <a:r>
              <a:rPr lang="en-US" dirty="0" smtClean="0">
                <a:latin typeface="Times New Roman" pitchFamily="18" charset="0"/>
                <a:cs typeface="Times New Roman" pitchFamily="18" charset="0"/>
              </a:rPr>
              <a:t> (1992); </a:t>
            </a:r>
            <a:r>
              <a:rPr lang="en-US" dirty="0" err="1" smtClean="0">
                <a:latin typeface="Times New Roman" pitchFamily="18" charset="0"/>
                <a:cs typeface="Times New Roman" pitchFamily="18" charset="0"/>
              </a:rPr>
              <a:t>Frankignoul</a:t>
            </a:r>
            <a:r>
              <a:rPr lang="en-US" dirty="0" smtClean="0">
                <a:latin typeface="Times New Roman" pitchFamily="18" charset="0"/>
                <a:cs typeface="Times New Roman" pitchFamily="18" charset="0"/>
              </a:rPr>
              <a:t> et al (1986); Mantua et al (1997), among several others, have described this coupling in various forms</a:t>
            </a:r>
            <a:endParaRPr lang="en-US" dirty="0">
              <a:latin typeface="Times New Roman" pitchFamily="18" charset="0"/>
              <a:cs typeface="Times New Roman" pitchFamily="18" charset="0"/>
            </a:endParaRPr>
          </a:p>
        </p:txBody>
      </p:sp>
      <p:grpSp>
        <p:nvGrpSpPr>
          <p:cNvPr id="10" name="Group 9"/>
          <p:cNvGrpSpPr/>
          <p:nvPr/>
        </p:nvGrpSpPr>
        <p:grpSpPr>
          <a:xfrm>
            <a:off x="632216" y="1638290"/>
            <a:ext cx="7937440" cy="3924310"/>
            <a:chOff x="632216" y="1622904"/>
            <a:chExt cx="7937440" cy="3924310"/>
          </a:xfrm>
        </p:grpSpPr>
        <p:pic>
          <p:nvPicPr>
            <p:cNvPr id="1027" name="Picture 3" descr="C:\Users\Larry_user\Desktop\work_talk\figures\apr16_exp3_0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32216" y="1622904"/>
              <a:ext cx="7937440" cy="3919761"/>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6019800" y="4762384"/>
              <a:ext cx="2412240" cy="784830"/>
            </a:xfrm>
            <a:prstGeom prst="rect">
              <a:avLst/>
            </a:prstGeom>
            <a:noFill/>
          </p:spPr>
          <p:txBody>
            <a:bodyPr wrap="square" rtlCol="0">
              <a:spAutoFit/>
            </a:bodyPr>
            <a:lstStyle/>
            <a:p>
              <a:r>
                <a:rPr lang="en-US" sz="1500" dirty="0" err="1" smtClean="0"/>
                <a:t>QuikSCAT</a:t>
              </a:r>
              <a:r>
                <a:rPr lang="en-US" sz="1500" dirty="0" smtClean="0"/>
                <a:t> wind speed Reynolds OI v2 SST</a:t>
              </a:r>
            </a:p>
            <a:p>
              <a:r>
                <a:rPr lang="en-US" sz="1500" dirty="0" smtClean="0"/>
                <a:t>11/1999-10/2009</a:t>
              </a:r>
              <a:endParaRPr lang="en-US" sz="1500" dirty="0"/>
            </a:p>
          </p:txBody>
        </p:sp>
      </p:grpSp>
    </p:spTree>
    <p:extLst>
      <p:ext uri="{BB962C8B-B14F-4D97-AF65-F5344CB8AC3E}">
        <p14:creationId xmlns:p14="http://schemas.microsoft.com/office/powerpoint/2010/main" val="28962766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792162"/>
          </a:xfrm>
        </p:spPr>
        <p:txBody>
          <a:bodyPr>
            <a:normAutofit fontScale="90000"/>
          </a:bodyPr>
          <a:lstStyle/>
          <a:p>
            <a:r>
              <a:rPr lang="en-US" dirty="0" smtClean="0"/>
              <a:t>Two regimes for surface wind-SST coupling</a:t>
            </a:r>
            <a:endParaRPr lang="en-US" dirty="0"/>
          </a:p>
        </p:txBody>
      </p:sp>
      <p:pic>
        <p:nvPicPr>
          <p:cNvPr id="1026" name="Picture 2" descr="C:\Users\Larry_user\Desktop\work_talk\figures\apr16_exp3_02.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4470" y="1676401"/>
            <a:ext cx="8374730" cy="4023246"/>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969494" y="5791200"/>
            <a:ext cx="7262883" cy="369332"/>
          </a:xfrm>
          <a:prstGeom prst="rect">
            <a:avLst/>
          </a:prstGeom>
          <a:noFill/>
        </p:spPr>
        <p:txBody>
          <a:bodyPr wrap="square" rtlCol="0">
            <a:spAutoFit/>
          </a:bodyPr>
          <a:lstStyle/>
          <a:p>
            <a:r>
              <a:rPr lang="en-US" dirty="0" smtClean="0">
                <a:latin typeface="Times New Roman" pitchFamily="18" charset="0"/>
                <a:cs typeface="Times New Roman" pitchFamily="18" charset="0"/>
              </a:rPr>
              <a:t>Reviewed by Small et al (2008); see also </a:t>
            </a:r>
            <a:r>
              <a:rPr lang="en-US" dirty="0" err="1" smtClean="0">
                <a:latin typeface="Times New Roman" pitchFamily="18" charset="0"/>
                <a:cs typeface="Times New Roman" pitchFamily="18" charset="0"/>
              </a:rPr>
              <a:t>Chelton</a:t>
            </a:r>
            <a:r>
              <a:rPr lang="en-US" dirty="0" smtClean="0">
                <a:latin typeface="Times New Roman" pitchFamily="18" charset="0"/>
                <a:cs typeface="Times New Roman" pitchFamily="18" charset="0"/>
              </a:rPr>
              <a:t> et al (2004); </a:t>
            </a:r>
            <a:r>
              <a:rPr lang="en-US" dirty="0" err="1" smtClean="0">
                <a:latin typeface="Times New Roman" pitchFamily="18" charset="0"/>
                <a:cs typeface="Times New Roman" pitchFamily="18" charset="0"/>
              </a:rPr>
              <a:t>Xie</a:t>
            </a:r>
            <a:r>
              <a:rPr lang="en-US" dirty="0" smtClean="0">
                <a:latin typeface="Times New Roman" pitchFamily="18" charset="0"/>
                <a:cs typeface="Times New Roman" pitchFamily="18" charset="0"/>
              </a:rPr>
              <a:t> (2004)</a:t>
            </a:r>
            <a:endParaRPr lang="en-US" dirty="0">
              <a:latin typeface="Times New Roman" pitchFamily="18" charset="0"/>
              <a:cs typeface="Times New Roman" pitchFamily="18" charset="0"/>
            </a:endParaRPr>
          </a:p>
        </p:txBody>
      </p:sp>
      <p:sp>
        <p:nvSpPr>
          <p:cNvPr id="9" name="TextBox 8"/>
          <p:cNvSpPr txBox="1"/>
          <p:nvPr/>
        </p:nvSpPr>
        <p:spPr>
          <a:xfrm>
            <a:off x="6019800" y="4938700"/>
            <a:ext cx="2412240" cy="784830"/>
          </a:xfrm>
          <a:prstGeom prst="rect">
            <a:avLst/>
          </a:prstGeom>
          <a:noFill/>
        </p:spPr>
        <p:txBody>
          <a:bodyPr wrap="square" rtlCol="0">
            <a:spAutoFit/>
          </a:bodyPr>
          <a:lstStyle/>
          <a:p>
            <a:r>
              <a:rPr lang="en-US" sz="1500" dirty="0" err="1" smtClean="0"/>
              <a:t>QuikSCAT</a:t>
            </a:r>
            <a:r>
              <a:rPr lang="en-US" sz="1500" dirty="0" smtClean="0"/>
              <a:t> wind speed Reynolds OI v2 SST</a:t>
            </a:r>
          </a:p>
          <a:p>
            <a:r>
              <a:rPr lang="en-US" sz="1500" dirty="0" smtClean="0"/>
              <a:t>11/1999-10/2009</a:t>
            </a:r>
            <a:endParaRPr lang="en-US" sz="1500" dirty="0"/>
          </a:p>
        </p:txBody>
      </p:sp>
      <p:sp>
        <p:nvSpPr>
          <p:cNvPr id="11" name="TextBox 10"/>
          <p:cNvSpPr txBox="1"/>
          <p:nvPr/>
        </p:nvSpPr>
        <p:spPr>
          <a:xfrm>
            <a:off x="632216" y="679231"/>
            <a:ext cx="8093562" cy="1015663"/>
          </a:xfrm>
          <a:prstGeom prst="rect">
            <a:avLst/>
          </a:prstGeom>
          <a:noFill/>
        </p:spPr>
        <p:txBody>
          <a:bodyPr wrap="square" rtlCol="0">
            <a:spAutoFit/>
          </a:bodyPr>
          <a:lstStyle/>
          <a:p>
            <a:r>
              <a:rPr lang="en-US" sz="2000" dirty="0" smtClean="0">
                <a:latin typeface="Times New Roman" pitchFamily="18" charset="0"/>
                <a:cs typeface="Times New Roman" pitchFamily="18" charset="0"/>
              </a:rPr>
              <a:t>On scales less than 1500 km, the ocean drives the atmosphere through atmospheric boundary layer response to SST-induced surface heating perturbations</a:t>
            </a:r>
            <a:endParaRPr lang="en-US" sz="2000" dirty="0">
              <a:latin typeface="Times New Roman" pitchFamily="18" charset="0"/>
              <a:cs typeface="Times New Roman" pitchFamily="18" charset="0"/>
            </a:endParaRPr>
          </a:p>
        </p:txBody>
      </p:sp>
    </p:spTree>
    <p:extLst>
      <p:ext uri="{BB962C8B-B14F-4D97-AF65-F5344CB8AC3E}">
        <p14:creationId xmlns:p14="http://schemas.microsoft.com/office/powerpoint/2010/main" val="13419078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Regional Air-Sea Flux:  Not so simple</a:t>
            </a:r>
            <a:endParaRPr lang="en-US" dirty="0"/>
          </a:p>
        </p:txBody>
      </p:sp>
      <p:pic>
        <p:nvPicPr>
          <p:cNvPr id="4" name="Content Placeholder 3" descr="ecmwf_amp.ps"/>
          <p:cNvPicPr>
            <a:picLocks noGrp="1" noChangeAspect="1"/>
          </p:cNvPicPr>
          <p:nvPr>
            <p:ph idx="1"/>
          </p:nvPr>
        </p:nvPicPr>
        <p:blipFill rotWithShape="1">
          <a:blip r:embed="rId3">
            <a:extLst>
              <a:ext uri="{28A0092B-C50C-407E-A947-70E740481C1C}">
                <a14:useLocalDpi xmlns:a14="http://schemas.microsoft.com/office/drawing/2010/main" val="0"/>
              </a:ext>
            </a:extLst>
          </a:blip>
          <a:srcRect l="885" r="143"/>
          <a:stretch/>
        </p:blipFill>
        <p:spPr>
          <a:xfrm>
            <a:off x="146531" y="1019115"/>
            <a:ext cx="4232582" cy="3723398"/>
          </a:xfrm>
        </p:spPr>
      </p:pic>
      <p:pic>
        <p:nvPicPr>
          <p:cNvPr id="5" name="Content Placeholder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00679" y="1097732"/>
            <a:ext cx="4243321" cy="3694549"/>
          </a:xfrm>
          <a:prstGeom prst="rect">
            <a:avLst/>
          </a:prstGeom>
        </p:spPr>
      </p:pic>
      <p:sp>
        <p:nvSpPr>
          <p:cNvPr id="6" name="TextBox 5"/>
          <p:cNvSpPr txBox="1"/>
          <p:nvPr/>
        </p:nvSpPr>
        <p:spPr>
          <a:xfrm>
            <a:off x="1497882" y="2734474"/>
            <a:ext cx="929236" cy="369332"/>
          </a:xfrm>
          <a:prstGeom prst="rect">
            <a:avLst/>
          </a:prstGeom>
          <a:noFill/>
        </p:spPr>
        <p:txBody>
          <a:bodyPr wrap="none" rtlCol="0">
            <a:spAutoFit/>
          </a:bodyPr>
          <a:lstStyle/>
          <a:p>
            <a:pPr algn="ctr"/>
            <a:r>
              <a:rPr lang="en-US" dirty="0" smtClean="0"/>
              <a:t>ECMWF</a:t>
            </a:r>
            <a:endParaRPr lang="en-US" dirty="0"/>
          </a:p>
        </p:txBody>
      </p:sp>
      <p:sp>
        <p:nvSpPr>
          <p:cNvPr id="7" name="TextBox 6"/>
          <p:cNvSpPr txBox="1"/>
          <p:nvPr/>
        </p:nvSpPr>
        <p:spPr>
          <a:xfrm>
            <a:off x="6029960" y="2463059"/>
            <a:ext cx="1508295" cy="1200329"/>
          </a:xfrm>
          <a:prstGeom prst="rect">
            <a:avLst/>
          </a:prstGeom>
          <a:noFill/>
        </p:spPr>
        <p:txBody>
          <a:bodyPr wrap="square" rtlCol="0">
            <a:spAutoFit/>
          </a:bodyPr>
          <a:lstStyle/>
          <a:p>
            <a:pPr algn="ctr"/>
            <a:r>
              <a:rPr lang="en-US" dirty="0" smtClean="0"/>
              <a:t>Upper-ocean heat content rate of change</a:t>
            </a:r>
            <a:endParaRPr lang="en-US" dirty="0"/>
          </a:p>
        </p:txBody>
      </p:sp>
      <p:sp>
        <p:nvSpPr>
          <p:cNvPr id="8" name="TextBox 7"/>
          <p:cNvSpPr txBox="1"/>
          <p:nvPr/>
        </p:nvSpPr>
        <p:spPr>
          <a:xfrm>
            <a:off x="457200" y="4735942"/>
            <a:ext cx="7490940" cy="1200329"/>
          </a:xfrm>
          <a:prstGeom prst="rect">
            <a:avLst/>
          </a:prstGeom>
          <a:noFill/>
        </p:spPr>
        <p:txBody>
          <a:bodyPr wrap="none" rtlCol="0">
            <a:spAutoFit/>
          </a:bodyPr>
          <a:lstStyle/>
          <a:p>
            <a:r>
              <a:rPr lang="en-US" dirty="0" smtClean="0"/>
              <a:t>Locally heat fluxes do not explain rate of change of upper ocean heat content.  </a:t>
            </a:r>
          </a:p>
          <a:p>
            <a:r>
              <a:rPr lang="en-US" dirty="0" smtClean="0"/>
              <a:t>Possibilities:</a:t>
            </a:r>
          </a:p>
          <a:p>
            <a:pPr marL="285750" indent="-285750">
              <a:buFont typeface="Arial"/>
              <a:buChar char="•"/>
            </a:pPr>
            <a:r>
              <a:rPr lang="en-US" dirty="0" smtClean="0"/>
              <a:t>Inadequate heat flux and/or upper ocean heat content data</a:t>
            </a:r>
          </a:p>
          <a:p>
            <a:pPr marL="285750" indent="-285750">
              <a:buFont typeface="Arial"/>
              <a:buChar char="•"/>
            </a:pPr>
            <a:r>
              <a:rPr lang="en-US" dirty="0" smtClean="0"/>
              <a:t>Entrainment and advection matter</a:t>
            </a:r>
            <a:endParaRPr lang="en-US" dirty="0"/>
          </a:p>
        </p:txBody>
      </p:sp>
      <p:pic>
        <p:nvPicPr>
          <p:cNvPr id="9" name="Picture 8" descr="sioclear.eps"/>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48140" y="5323599"/>
            <a:ext cx="1006594" cy="1002810"/>
          </a:xfrm>
          <a:prstGeom prst="rect">
            <a:avLst/>
          </a:prstGeom>
        </p:spPr>
      </p:pic>
      <p:sp>
        <p:nvSpPr>
          <p:cNvPr id="10" name="TextBox 9"/>
          <p:cNvSpPr txBox="1"/>
          <p:nvPr/>
        </p:nvSpPr>
        <p:spPr>
          <a:xfrm>
            <a:off x="8205788" y="6335590"/>
            <a:ext cx="604064" cy="369332"/>
          </a:xfrm>
          <a:prstGeom prst="rect">
            <a:avLst/>
          </a:prstGeom>
          <a:noFill/>
        </p:spPr>
        <p:txBody>
          <a:bodyPr wrap="none" rtlCol="0">
            <a:spAutoFit/>
          </a:bodyPr>
          <a:lstStyle/>
          <a:p>
            <a:r>
              <a:rPr lang="en-US" dirty="0" smtClean="0"/>
              <a:t>Gille</a:t>
            </a:r>
            <a:endParaRPr lang="en-US" dirty="0"/>
          </a:p>
        </p:txBody>
      </p:sp>
    </p:spTree>
    <p:extLst>
      <p:ext uri="{BB962C8B-B14F-4D97-AF65-F5344CB8AC3E}">
        <p14:creationId xmlns:p14="http://schemas.microsoft.com/office/powerpoint/2010/main" val="286101673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a:t>Correlation between monthly </a:t>
            </a:r>
            <a:r>
              <a:rPr lang="en-US" sz="2800" dirty="0" smtClean="0"/>
              <a:t>SST </a:t>
            </a:r>
            <a:r>
              <a:rPr lang="en-US" sz="2800" dirty="0"/>
              <a:t>and latent heat </a:t>
            </a:r>
            <a:r>
              <a:rPr lang="en-US" sz="2800" dirty="0" smtClean="0"/>
              <a:t>flux</a:t>
            </a:r>
            <a:endParaRPr lang="en-US" sz="2800" dirty="0"/>
          </a:p>
        </p:txBody>
      </p:sp>
      <p:sp>
        <p:nvSpPr>
          <p:cNvPr id="3" name="Content Placeholder 2"/>
          <p:cNvSpPr>
            <a:spLocks noGrp="1"/>
          </p:cNvSpPr>
          <p:nvPr>
            <p:ph idx="1"/>
          </p:nvPr>
        </p:nvSpPr>
        <p:spPr>
          <a:xfrm>
            <a:off x="6726264" y="838604"/>
            <a:ext cx="2417736" cy="5670684"/>
          </a:xfrm>
        </p:spPr>
        <p:txBody>
          <a:bodyPr>
            <a:normAutofit fontScale="92500"/>
          </a:bodyPr>
          <a:lstStyle/>
          <a:p>
            <a:r>
              <a:rPr lang="en-US" dirty="0" smtClean="0"/>
              <a:t>Observational and GCM data sets have loosely similar correlations.</a:t>
            </a:r>
          </a:p>
          <a:p>
            <a:r>
              <a:rPr lang="en-US" dirty="0" smtClean="0"/>
              <a:t>The eddy resolving CESM model has similar results, but not the 1 degree model.</a:t>
            </a:r>
          </a:p>
          <a:p>
            <a:r>
              <a:rPr lang="en-US" dirty="0" smtClean="0"/>
              <a:t>Strongly suggesting that ocean eddies, fronts and the like play important roles in the energy and water cycles.</a:t>
            </a:r>
            <a:endParaRPr lang="en-US" dirty="0"/>
          </a:p>
        </p:txBody>
      </p:sp>
      <p:sp>
        <p:nvSpPr>
          <p:cNvPr id="28" name="TextBox 27"/>
          <p:cNvSpPr txBox="1"/>
          <p:nvPr/>
        </p:nvSpPr>
        <p:spPr>
          <a:xfrm>
            <a:off x="633692" y="753605"/>
            <a:ext cx="2057400" cy="300082"/>
          </a:xfrm>
          <a:prstGeom prst="rect">
            <a:avLst/>
          </a:prstGeom>
          <a:noFill/>
        </p:spPr>
        <p:txBody>
          <a:bodyPr wrap="square" rtlCol="0">
            <a:spAutoFit/>
          </a:bodyPr>
          <a:lstStyle/>
          <a:p>
            <a:r>
              <a:rPr lang="en-US" sz="1350" b="1" dirty="0"/>
              <a:t>a) OAFLUX</a:t>
            </a:r>
          </a:p>
        </p:txBody>
      </p:sp>
      <p:sp>
        <p:nvSpPr>
          <p:cNvPr id="29" name="TextBox 28"/>
          <p:cNvSpPr txBox="1"/>
          <p:nvPr/>
        </p:nvSpPr>
        <p:spPr>
          <a:xfrm>
            <a:off x="637368" y="2392322"/>
            <a:ext cx="2057400" cy="300082"/>
          </a:xfrm>
          <a:prstGeom prst="rect">
            <a:avLst/>
          </a:prstGeom>
          <a:noFill/>
        </p:spPr>
        <p:txBody>
          <a:bodyPr wrap="square" rtlCol="0">
            <a:spAutoFit/>
          </a:bodyPr>
          <a:lstStyle/>
          <a:p>
            <a:r>
              <a:rPr lang="en-US" sz="1350" b="1" dirty="0"/>
              <a:t>c) J-OFURO-v3 2002-2012</a:t>
            </a:r>
          </a:p>
        </p:txBody>
      </p:sp>
      <p:sp>
        <p:nvSpPr>
          <p:cNvPr id="30" name="TextBox 29"/>
          <p:cNvSpPr txBox="1"/>
          <p:nvPr/>
        </p:nvSpPr>
        <p:spPr>
          <a:xfrm>
            <a:off x="677082" y="4007845"/>
            <a:ext cx="2294718" cy="300082"/>
          </a:xfrm>
          <a:prstGeom prst="rect">
            <a:avLst/>
          </a:prstGeom>
          <a:noFill/>
        </p:spPr>
        <p:txBody>
          <a:bodyPr wrap="square" rtlCol="0">
            <a:spAutoFit/>
          </a:bodyPr>
          <a:lstStyle/>
          <a:p>
            <a:r>
              <a:rPr lang="en-US" sz="1350" b="1" dirty="0"/>
              <a:t>e) HIGH RESOLUTION CESM</a:t>
            </a:r>
          </a:p>
        </p:txBody>
      </p:sp>
      <p:sp>
        <p:nvSpPr>
          <p:cNvPr id="31" name="TextBox 30"/>
          <p:cNvSpPr txBox="1"/>
          <p:nvPr/>
        </p:nvSpPr>
        <p:spPr>
          <a:xfrm>
            <a:off x="4114800" y="4007845"/>
            <a:ext cx="2057400" cy="507831"/>
          </a:xfrm>
          <a:prstGeom prst="rect">
            <a:avLst/>
          </a:prstGeom>
          <a:noFill/>
        </p:spPr>
        <p:txBody>
          <a:bodyPr wrap="square" rtlCol="0">
            <a:spAutoFit/>
          </a:bodyPr>
          <a:lstStyle/>
          <a:p>
            <a:r>
              <a:rPr lang="en-US" sz="1350" b="1" dirty="0"/>
              <a:t>f) LOW RESOLUTION CESM</a:t>
            </a:r>
          </a:p>
        </p:txBody>
      </p:sp>
      <p:pic>
        <p:nvPicPr>
          <p:cNvPr id="32" name="Picture 31"/>
          <p:cNvPicPr>
            <a:picLocks noChangeAspect="1"/>
          </p:cNvPicPr>
          <p:nvPr/>
        </p:nvPicPr>
        <p:blipFill rotWithShape="1">
          <a:blip r:embed="rId2">
            <a:extLst>
              <a:ext uri="{28A0092B-C50C-407E-A947-70E740481C1C}">
                <a14:useLocalDpi xmlns:a14="http://schemas.microsoft.com/office/drawing/2010/main" val="0"/>
              </a:ext>
            </a:extLst>
          </a:blip>
          <a:srcRect l="9774" t="38757" r="8757" b="32768"/>
          <a:stretch/>
        </p:blipFill>
        <p:spPr>
          <a:xfrm>
            <a:off x="-8718" y="1044165"/>
            <a:ext cx="3429000" cy="1198487"/>
          </a:xfrm>
          <a:prstGeom prst="rect">
            <a:avLst/>
          </a:prstGeom>
        </p:spPr>
      </p:pic>
      <p:pic>
        <p:nvPicPr>
          <p:cNvPr id="33" name="Picture 32"/>
          <p:cNvPicPr>
            <a:picLocks noChangeAspect="1"/>
          </p:cNvPicPr>
          <p:nvPr/>
        </p:nvPicPr>
        <p:blipFill rotWithShape="1">
          <a:blip r:embed="rId3">
            <a:extLst>
              <a:ext uri="{28A0092B-C50C-407E-A947-70E740481C1C}">
                <a14:useLocalDpi xmlns:a14="http://schemas.microsoft.com/office/drawing/2010/main" val="0"/>
              </a:ext>
            </a:extLst>
          </a:blip>
          <a:srcRect l="8837" t="38757" r="9322" b="32656"/>
          <a:stretch/>
        </p:blipFill>
        <p:spPr>
          <a:xfrm>
            <a:off x="3420282" y="4303249"/>
            <a:ext cx="3437718" cy="1200820"/>
          </a:xfrm>
          <a:prstGeom prst="rect">
            <a:avLst/>
          </a:prstGeom>
        </p:spPr>
      </p:pic>
      <p:pic>
        <p:nvPicPr>
          <p:cNvPr id="34" name="Picture 33"/>
          <p:cNvPicPr>
            <a:picLocks noChangeAspect="1"/>
          </p:cNvPicPr>
          <p:nvPr/>
        </p:nvPicPr>
        <p:blipFill rotWithShape="1">
          <a:blip r:embed="rId4">
            <a:extLst>
              <a:ext uri="{28A0092B-C50C-407E-A947-70E740481C1C}">
                <a14:useLocalDpi xmlns:a14="http://schemas.microsoft.com/office/drawing/2010/main" val="0"/>
              </a:ext>
            </a:extLst>
          </a:blip>
          <a:srcRect t="30000" b="34444"/>
          <a:stretch/>
        </p:blipFill>
        <p:spPr>
          <a:xfrm>
            <a:off x="0" y="2682882"/>
            <a:ext cx="3437718" cy="1222300"/>
          </a:xfrm>
          <a:prstGeom prst="rect">
            <a:avLst/>
          </a:prstGeom>
        </p:spPr>
      </p:pic>
      <p:pic>
        <p:nvPicPr>
          <p:cNvPr id="35" name="Picture 34"/>
          <p:cNvPicPr>
            <a:picLocks noChangeAspect="1"/>
          </p:cNvPicPr>
          <p:nvPr/>
        </p:nvPicPr>
        <p:blipFill rotWithShape="1">
          <a:blip r:embed="rId5">
            <a:extLst>
              <a:ext uri="{28A0092B-C50C-407E-A947-70E740481C1C}">
                <a14:useLocalDpi xmlns:a14="http://schemas.microsoft.com/office/drawing/2010/main" val="0"/>
              </a:ext>
            </a:extLst>
          </a:blip>
          <a:srcRect t="31112" b="34444"/>
          <a:stretch/>
        </p:blipFill>
        <p:spPr>
          <a:xfrm>
            <a:off x="2149" y="4279259"/>
            <a:ext cx="3426851" cy="1180360"/>
          </a:xfrm>
          <a:prstGeom prst="rect">
            <a:avLst/>
          </a:prstGeom>
        </p:spPr>
      </p:pic>
      <p:sp>
        <p:nvSpPr>
          <p:cNvPr id="36" name="TextBox 35"/>
          <p:cNvSpPr txBox="1"/>
          <p:nvPr/>
        </p:nvSpPr>
        <p:spPr>
          <a:xfrm>
            <a:off x="4514850" y="779835"/>
            <a:ext cx="2057400" cy="300082"/>
          </a:xfrm>
          <a:prstGeom prst="rect">
            <a:avLst/>
          </a:prstGeom>
          <a:noFill/>
        </p:spPr>
        <p:txBody>
          <a:bodyPr wrap="square" rtlCol="0">
            <a:spAutoFit/>
          </a:bodyPr>
          <a:lstStyle/>
          <a:p>
            <a:r>
              <a:rPr lang="en-US" sz="1350" b="1" dirty="0"/>
              <a:t>b) OAFLUX 2002-2012</a:t>
            </a:r>
          </a:p>
        </p:txBody>
      </p:sp>
      <p:sp>
        <p:nvSpPr>
          <p:cNvPr id="37" name="TextBox 36"/>
          <p:cNvSpPr txBox="1"/>
          <p:nvPr/>
        </p:nvSpPr>
        <p:spPr>
          <a:xfrm>
            <a:off x="4400550" y="2368417"/>
            <a:ext cx="2057400" cy="300082"/>
          </a:xfrm>
          <a:prstGeom prst="rect">
            <a:avLst/>
          </a:prstGeom>
          <a:noFill/>
        </p:spPr>
        <p:txBody>
          <a:bodyPr wrap="square" rtlCol="0">
            <a:spAutoFit/>
          </a:bodyPr>
          <a:lstStyle/>
          <a:p>
            <a:r>
              <a:rPr lang="en-US" sz="1350" b="1" dirty="0"/>
              <a:t>d) SEAFLUX 2002-2012	</a:t>
            </a:r>
          </a:p>
        </p:txBody>
      </p:sp>
      <p:pic>
        <p:nvPicPr>
          <p:cNvPr id="38" name="Picture 37"/>
          <p:cNvPicPr>
            <a:picLocks noChangeAspect="1"/>
          </p:cNvPicPr>
          <p:nvPr/>
        </p:nvPicPr>
        <p:blipFill rotWithShape="1">
          <a:blip r:embed="rId6">
            <a:extLst>
              <a:ext uri="{28A0092B-C50C-407E-A947-70E740481C1C}">
                <a14:useLocalDpi xmlns:a14="http://schemas.microsoft.com/office/drawing/2010/main" val="0"/>
              </a:ext>
            </a:extLst>
          </a:blip>
          <a:srcRect t="30000" b="35555"/>
          <a:stretch/>
        </p:blipFill>
        <p:spPr>
          <a:xfrm>
            <a:off x="3429702" y="1019554"/>
            <a:ext cx="3429372" cy="1181228"/>
          </a:xfrm>
          <a:prstGeom prst="rect">
            <a:avLst/>
          </a:prstGeom>
        </p:spPr>
      </p:pic>
      <p:pic>
        <p:nvPicPr>
          <p:cNvPr id="39" name="Picture 38"/>
          <p:cNvPicPr>
            <a:picLocks noChangeAspect="1"/>
          </p:cNvPicPr>
          <p:nvPr/>
        </p:nvPicPr>
        <p:blipFill rotWithShape="1">
          <a:blip r:embed="rId7">
            <a:extLst>
              <a:ext uri="{28A0092B-C50C-407E-A947-70E740481C1C}">
                <a14:useLocalDpi xmlns:a14="http://schemas.microsoft.com/office/drawing/2010/main" val="0"/>
              </a:ext>
            </a:extLst>
          </a:blip>
          <a:srcRect t="30000" b="34444"/>
          <a:stretch/>
        </p:blipFill>
        <p:spPr>
          <a:xfrm>
            <a:off x="3485076" y="2678395"/>
            <a:ext cx="3372924" cy="1199262"/>
          </a:xfrm>
          <a:prstGeom prst="rect">
            <a:avLst/>
          </a:prstGeom>
        </p:spPr>
      </p:pic>
      <p:sp>
        <p:nvSpPr>
          <p:cNvPr id="40" name="TextBox 39"/>
          <p:cNvSpPr txBox="1"/>
          <p:nvPr/>
        </p:nvSpPr>
        <p:spPr>
          <a:xfrm>
            <a:off x="2044323" y="6151222"/>
            <a:ext cx="6075336" cy="800219"/>
          </a:xfrm>
          <a:prstGeom prst="rect">
            <a:avLst/>
          </a:prstGeom>
          <a:noFill/>
        </p:spPr>
        <p:txBody>
          <a:bodyPr wrap="square" rtlCol="0">
            <a:spAutoFit/>
          </a:bodyPr>
          <a:lstStyle/>
          <a:p>
            <a:r>
              <a:rPr lang="en-US" sz="1400" dirty="0"/>
              <a:t>Stuart Bishop, J. Small, F. Bryan and R. Tomas  (JCLIM, 2017)</a:t>
            </a:r>
          </a:p>
          <a:p>
            <a:r>
              <a:rPr lang="en-US" sz="1400" dirty="0" smtClean="0">
                <a:hlinkClick r:id="rId8"/>
              </a:rPr>
              <a:t>https</a:t>
            </a:r>
            <a:r>
              <a:rPr lang="en-US" sz="1400" dirty="0">
                <a:hlinkClick r:id="rId8"/>
              </a:rPr>
              <a:t>://journals.ametsoc.org/doi/abs/10.1175/JCLI-D-17-0159.1</a:t>
            </a:r>
            <a:r>
              <a:rPr lang="en-US" dirty="0"/>
              <a:t/>
            </a:r>
            <a:br>
              <a:rPr lang="en-US" dirty="0"/>
            </a:br>
            <a:endParaRPr lang="en-US" dirty="0"/>
          </a:p>
        </p:txBody>
      </p:sp>
    </p:spTree>
    <p:extLst>
      <p:ext uri="{BB962C8B-B14F-4D97-AF65-F5344CB8AC3E}">
        <p14:creationId xmlns:p14="http://schemas.microsoft.com/office/powerpoint/2010/main" val="218547530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Heat Flux Due to </a:t>
            </a:r>
            <a:r>
              <a:rPr lang="en-US" dirty="0" err="1" smtClean="0"/>
              <a:t>Submesoscale</a:t>
            </a:r>
            <a:r>
              <a:rPr lang="en-US" dirty="0" smtClean="0"/>
              <a:t> Variability</a:t>
            </a:r>
            <a:endParaRPr lang="en-US" dirty="0"/>
          </a:p>
        </p:txBody>
      </p:sp>
      <p:sp>
        <p:nvSpPr>
          <p:cNvPr id="3" name="Content Placeholder 2"/>
          <p:cNvSpPr>
            <a:spLocks noGrp="1"/>
          </p:cNvSpPr>
          <p:nvPr>
            <p:ph idx="1"/>
          </p:nvPr>
        </p:nvSpPr>
        <p:spPr>
          <a:xfrm>
            <a:off x="199181" y="5696713"/>
            <a:ext cx="8745637" cy="544859"/>
          </a:xfrm>
        </p:spPr>
        <p:txBody>
          <a:bodyPr>
            <a:normAutofit/>
          </a:bodyPr>
          <a:lstStyle/>
          <a:p>
            <a:r>
              <a:rPr lang="en-US" sz="1200" b="1" dirty="0" smtClean="0"/>
              <a:t>Ocean </a:t>
            </a:r>
            <a:r>
              <a:rPr lang="en-US" sz="1200" b="1" dirty="0" err="1"/>
              <a:t>submesoscales</a:t>
            </a:r>
            <a:r>
              <a:rPr lang="en-US" sz="1200" b="1" dirty="0"/>
              <a:t> as a key component of the global heat </a:t>
            </a:r>
            <a:r>
              <a:rPr lang="en-US" sz="1200" b="1" dirty="0" smtClean="0"/>
              <a:t>budget by </a:t>
            </a:r>
            <a:r>
              <a:rPr lang="en-US" sz="1200" dirty="0"/>
              <a:t>Zhan Su, </a:t>
            </a:r>
            <a:r>
              <a:rPr lang="en-US" sz="1200" dirty="0" err="1"/>
              <a:t>Jinbo</a:t>
            </a:r>
            <a:r>
              <a:rPr lang="en-US" sz="1200" dirty="0"/>
              <a:t> Wang, Patrice Klein, Andrew F. Thompson &amp; Dimitris </a:t>
            </a:r>
            <a:r>
              <a:rPr lang="en-US" sz="1200" dirty="0" err="1" smtClean="0"/>
              <a:t>Menemenlis</a:t>
            </a:r>
            <a:endParaRPr lang="en-US" sz="12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0738" y="1124712"/>
            <a:ext cx="7749154" cy="4572001"/>
          </a:xfrm>
          <a:prstGeom prst="rect">
            <a:avLst/>
          </a:prstGeom>
        </p:spPr>
      </p:pic>
    </p:spTree>
    <p:extLst>
      <p:ext uri="{BB962C8B-B14F-4D97-AF65-F5344CB8AC3E}">
        <p14:creationId xmlns:p14="http://schemas.microsoft.com/office/powerpoint/2010/main" val="140452663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smtClean="0"/>
              <a:t>Submesoscale</a:t>
            </a:r>
            <a:r>
              <a:rPr lang="en-US" dirty="0" smtClean="0"/>
              <a:t> Changes Due to Model Resolution</a:t>
            </a:r>
            <a:br>
              <a:rPr lang="en-US" dirty="0" smtClean="0"/>
            </a:br>
            <a:r>
              <a:rPr lang="en-US" dirty="0" smtClean="0"/>
              <a:t>(1/48</a:t>
            </a:r>
            <a:r>
              <a:rPr lang="en-US" dirty="0" smtClean="0">
                <a:sym typeface="Symbol" panose="05050102010706020507" pitchFamily="18" charset="2"/>
              </a:rPr>
              <a:t> model minus 1/24 model)</a:t>
            </a:r>
            <a:endParaRPr lang="en-US" dirty="0"/>
          </a:p>
        </p:txBody>
      </p:sp>
      <p:sp>
        <p:nvSpPr>
          <p:cNvPr id="3" name="Content Placeholder 2"/>
          <p:cNvSpPr>
            <a:spLocks noGrp="1"/>
          </p:cNvSpPr>
          <p:nvPr>
            <p:ph idx="1"/>
          </p:nvPr>
        </p:nvSpPr>
        <p:spPr>
          <a:xfrm>
            <a:off x="286603" y="5339166"/>
            <a:ext cx="8584442" cy="1017184"/>
          </a:xfrm>
        </p:spPr>
        <p:txBody>
          <a:bodyPr>
            <a:normAutofit/>
          </a:bodyPr>
          <a:lstStyle/>
          <a:p>
            <a:r>
              <a:rPr lang="en-US" dirty="0">
                <a:hlinkClick r:id="rId2"/>
              </a:rPr>
              <a:t>https://</a:t>
            </a:r>
            <a:r>
              <a:rPr lang="en-US" dirty="0" smtClean="0">
                <a:hlinkClick r:id="rId2"/>
              </a:rPr>
              <a:t>www.nature.com/articles/s41467-018-02983-w/figures/3</a:t>
            </a:r>
            <a:endParaRPr lang="en-US" dirty="0" smtClean="0"/>
          </a:p>
          <a:p>
            <a:r>
              <a:rPr lang="en-US" b="1" dirty="0"/>
              <a:t>Ocean </a:t>
            </a:r>
            <a:r>
              <a:rPr lang="en-US" b="1" dirty="0" err="1"/>
              <a:t>submesoscales</a:t>
            </a:r>
            <a:r>
              <a:rPr lang="en-US" b="1" dirty="0"/>
              <a:t> as a key component of the global heat budget</a:t>
            </a:r>
          </a:p>
          <a:p>
            <a:endParaRPr lang="en-US"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6603" y="1067563"/>
            <a:ext cx="7384942" cy="4504814"/>
          </a:xfrm>
          <a:prstGeom prst="rect">
            <a:avLst/>
          </a:prstGeom>
        </p:spPr>
      </p:pic>
    </p:spTree>
    <p:extLst>
      <p:ext uri="{BB962C8B-B14F-4D97-AF65-F5344CB8AC3E}">
        <p14:creationId xmlns:p14="http://schemas.microsoft.com/office/powerpoint/2010/main" val="3616376681"/>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a:t>
            </a:r>
            <a:endParaRPr lang="en-US" dirty="0"/>
          </a:p>
        </p:txBody>
      </p:sp>
      <p:sp>
        <p:nvSpPr>
          <p:cNvPr id="3" name="Content Placeholder 2"/>
          <p:cNvSpPr>
            <a:spLocks noGrp="1"/>
          </p:cNvSpPr>
          <p:nvPr>
            <p:ph idx="1"/>
          </p:nvPr>
        </p:nvSpPr>
        <p:spPr/>
        <p:txBody>
          <a:bodyPr/>
          <a:lstStyle/>
          <a:p>
            <a:r>
              <a:rPr lang="en-US" dirty="0" smtClean="0"/>
              <a:t>At mesoscale and finer scales, is the ocean forcing the atmosphere? </a:t>
            </a:r>
            <a:endParaRPr lang="en-US" dirty="0"/>
          </a:p>
          <a:p>
            <a:pPr lvl="1"/>
            <a:r>
              <a:rPr lang="en-US" dirty="0" smtClean="0"/>
              <a:t>This has been suggested, and shown statistically as mentioned on an earlier slide.</a:t>
            </a:r>
          </a:p>
          <a:p>
            <a:pPr lvl="1"/>
            <a:endParaRPr lang="en-US" dirty="0"/>
          </a:p>
          <a:p>
            <a:r>
              <a:rPr lang="en-US" dirty="0" smtClean="0"/>
              <a:t>Are air-sea fluxes more complicated than we see in most models? </a:t>
            </a:r>
          </a:p>
          <a:p>
            <a:pPr lvl="1"/>
            <a:r>
              <a:rPr lang="en-US" dirty="0" smtClean="0"/>
              <a:t>If so, they can’t be much more complicated where smaller scale variability isn’t very substantial.</a:t>
            </a:r>
          </a:p>
          <a:p>
            <a:pPr lvl="1"/>
            <a:r>
              <a:rPr lang="en-US" dirty="0" smtClean="0"/>
              <a:t>But what about on small spatial scales?</a:t>
            </a:r>
          </a:p>
          <a:p>
            <a:pPr lvl="1"/>
            <a:r>
              <a:rPr lang="en-US" dirty="0" smtClean="0"/>
              <a:t>If so, so very small scales contribute to local biases?</a:t>
            </a:r>
            <a:endParaRPr lang="en-US" dirty="0"/>
          </a:p>
        </p:txBody>
      </p:sp>
    </p:spTree>
    <p:extLst>
      <p:ext uri="{BB962C8B-B14F-4D97-AF65-F5344CB8AC3E}">
        <p14:creationId xmlns:p14="http://schemas.microsoft.com/office/powerpoint/2010/main" val="14915226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25"/>
            <a:ext cx="9144000" cy="844480"/>
          </a:xfrm>
        </p:spPr>
        <p:txBody>
          <a:bodyPr>
            <a:normAutofit fontScale="90000"/>
          </a:bodyPr>
          <a:lstStyle/>
          <a:p>
            <a:r>
              <a:rPr lang="en-US" dirty="0" smtClean="0"/>
              <a:t>Processes Influencing Air/Sea Interaction</a:t>
            </a:r>
            <a:br>
              <a:rPr lang="en-US" dirty="0" smtClean="0"/>
            </a:br>
            <a:r>
              <a:rPr lang="en-US" dirty="0" smtClean="0"/>
              <a:t>- Which are important?</a:t>
            </a:r>
            <a:endParaRPr lang="en-US" dirty="0"/>
          </a:p>
        </p:txBody>
      </p:sp>
      <p:sp>
        <p:nvSpPr>
          <p:cNvPr id="3" name="Content Placeholder 2"/>
          <p:cNvSpPr>
            <a:spLocks noGrp="1"/>
          </p:cNvSpPr>
          <p:nvPr>
            <p:ph idx="1"/>
          </p:nvPr>
        </p:nvSpPr>
        <p:spPr>
          <a:xfrm>
            <a:off x="279779" y="5849145"/>
            <a:ext cx="8584442" cy="389319"/>
          </a:xfrm>
        </p:spPr>
        <p:txBody>
          <a:bodyPr>
            <a:normAutofit fontScale="92500" lnSpcReduction="10000"/>
          </a:bodyPr>
          <a:lstStyle/>
          <a:p>
            <a:r>
              <a:rPr lang="en-US" dirty="0" smtClean="0"/>
              <a:t>Graphic created by WHOI</a:t>
            </a:r>
            <a:endParaRPr lang="en-US" dirty="0"/>
          </a:p>
        </p:txBody>
      </p:sp>
      <p:pic>
        <p:nvPicPr>
          <p:cNvPr id="4" name="Picture 3" descr="Wade's mixed solas 2"/>
          <p:cNvPicPr>
            <a:picLocks noChangeAspect="1" noChangeArrowheads="1"/>
          </p:cNvPicPr>
          <p:nvPr/>
        </p:nvPicPr>
        <p:blipFill>
          <a:blip r:embed="rId2" cstate="print"/>
          <a:srcRect/>
          <a:stretch>
            <a:fillRect/>
          </a:stretch>
        </p:blipFill>
        <p:spPr bwMode="auto">
          <a:xfrm>
            <a:off x="279779" y="866228"/>
            <a:ext cx="8599190" cy="4982917"/>
          </a:xfrm>
          <a:prstGeom prst="rect">
            <a:avLst/>
          </a:prstGeom>
          <a:noFill/>
          <a:ln w="9525">
            <a:noFill/>
            <a:miter lim="800000"/>
            <a:headEnd/>
            <a:tailEnd/>
          </a:ln>
        </p:spPr>
      </p:pic>
    </p:spTree>
    <p:extLst>
      <p:ext uri="{BB962C8B-B14F-4D97-AF65-F5344CB8AC3E}">
        <p14:creationId xmlns:p14="http://schemas.microsoft.com/office/powerpoint/2010/main" val="419822232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43000"/>
          </a:xfrm>
        </p:spPr>
        <p:txBody>
          <a:bodyPr>
            <a:normAutofit fontScale="90000"/>
          </a:bodyPr>
          <a:lstStyle/>
          <a:p>
            <a:r>
              <a:rPr lang="en-US" dirty="0" smtClean="0"/>
              <a:t>Small-scale response of surface wind to </a:t>
            </a:r>
            <a:br>
              <a:rPr lang="en-US" dirty="0" smtClean="0"/>
            </a:br>
            <a:r>
              <a:rPr lang="en-US" dirty="0" smtClean="0"/>
              <a:t>mesoscale SST perturbations</a:t>
            </a:r>
            <a:endParaRPr lang="en-US" dirty="0"/>
          </a:p>
        </p:txBody>
      </p:sp>
      <p:pic>
        <p:nvPicPr>
          <p:cNvPr id="4" name="Picture 2" descr="C:\Users\Larry_user\Desktop\work_talk\figures\oneill_etal_2010_jcli_fig4.pn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50000" r="35429"/>
          <a:stretch/>
        </p:blipFill>
        <p:spPr bwMode="auto">
          <a:xfrm>
            <a:off x="4843599" y="3810000"/>
            <a:ext cx="4300401" cy="2383862"/>
          </a:xfrm>
          <a:prstGeom prst="rect">
            <a:avLst/>
          </a:prstGeom>
          <a:noFill/>
          <a:extLst>
            <a:ext uri="{909E8E84-426E-40DD-AFC4-6F175D3DCCD1}">
              <a14:hiddenFill xmlns:a14="http://schemas.microsoft.com/office/drawing/2010/main">
                <a:solidFill>
                  <a:srgbClr val="FFFFFF"/>
                </a:solidFill>
              </a14:hiddenFill>
            </a:ext>
          </a:extLst>
        </p:spPr>
      </p:pic>
      <p:pic>
        <p:nvPicPr>
          <p:cNvPr id="18435" name="Picture 3" descr="C:\Users\Larry_user\Desktop\work_talk\figures\oneill_etal_2010_jcli_fig5.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 y="3657600"/>
            <a:ext cx="4131933" cy="2655120"/>
          </a:xfrm>
          <a:prstGeom prst="rect">
            <a:avLst/>
          </a:prstGeom>
          <a:noFill/>
          <a:extLst>
            <a:ext uri="{909E8E84-426E-40DD-AFC4-6F175D3DCCD1}">
              <a14:hiddenFill xmlns:a14="http://schemas.microsoft.com/office/drawing/2010/main">
                <a:solidFill>
                  <a:srgbClr val="FFFFFF"/>
                </a:solidFill>
              </a14:hiddenFill>
            </a:ext>
          </a:extLst>
        </p:spPr>
      </p:pic>
      <p:pic>
        <p:nvPicPr>
          <p:cNvPr id="18436" name="Picture 4" descr="C:\Users\Larry_user\Desktop\work_talk\figures\oneill_etal_2010_jcli_fig6.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01783" y="1066800"/>
            <a:ext cx="4242217" cy="2743200"/>
          </a:xfrm>
          <a:prstGeom prst="rect">
            <a:avLst/>
          </a:prstGeom>
          <a:noFill/>
          <a:extLst>
            <a:ext uri="{909E8E84-426E-40DD-AFC4-6F175D3DCCD1}">
              <a14:hiddenFill xmlns:a14="http://schemas.microsoft.com/office/drawing/2010/main">
                <a:solidFill>
                  <a:srgbClr val="FFFFFF"/>
                </a:solidFill>
              </a14:hiddenFill>
            </a:ext>
          </a:extLst>
        </p:spPr>
      </p:pic>
      <p:pic>
        <p:nvPicPr>
          <p:cNvPr id="18437" name="Picture 5" descr="C:\Users\Larry_user\Desktop\work_talk\figures\oneill_etal_2010_jcli_fig7.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0" y="1066800"/>
            <a:ext cx="4114800" cy="26079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3251671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Mesoscale SST effects on curl and divergence</a:t>
            </a:r>
            <a:endParaRPr lang="en-US" dirty="0"/>
          </a:p>
        </p:txBody>
      </p:sp>
      <p:pic>
        <p:nvPicPr>
          <p:cNvPr id="14338" name="Picture 2" descr="C:\Users\Larry_user\Desktop\work_talk\figures\chelton_xie_2010_progoc_fig2.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371600"/>
            <a:ext cx="6223000" cy="37338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6400800" y="1371600"/>
            <a:ext cx="2514600" cy="3477875"/>
          </a:xfrm>
          <a:prstGeom prst="rect">
            <a:avLst/>
          </a:prstGeom>
          <a:noFill/>
        </p:spPr>
        <p:txBody>
          <a:bodyPr wrap="square" rtlCol="0">
            <a:spAutoFit/>
          </a:bodyPr>
          <a:lstStyle/>
          <a:p>
            <a:r>
              <a:rPr lang="en-US" sz="2200" dirty="0" smtClean="0">
                <a:latin typeface="Times New Roman" pitchFamily="18" charset="0"/>
                <a:cs typeface="Times New Roman" pitchFamily="18" charset="0"/>
              </a:rPr>
              <a:t>Wind speed response to SST leads to:</a:t>
            </a:r>
          </a:p>
          <a:p>
            <a:pPr marL="285750" indent="-285750">
              <a:buFont typeface="Wingdings" pitchFamily="2" charset="2"/>
              <a:buChar char="Ø"/>
            </a:pPr>
            <a:r>
              <a:rPr lang="en-US" sz="2200" dirty="0" smtClean="0">
                <a:latin typeface="Times New Roman" pitchFamily="18" charset="0"/>
                <a:cs typeface="Times New Roman" pitchFamily="18" charset="0"/>
              </a:rPr>
              <a:t>Divergence proportional to the downwind SST gradient</a:t>
            </a:r>
          </a:p>
          <a:p>
            <a:pPr marL="285750" indent="-285750">
              <a:buFont typeface="Wingdings" pitchFamily="2" charset="2"/>
              <a:buChar char="Ø"/>
            </a:pPr>
            <a:r>
              <a:rPr lang="en-US" sz="2200" dirty="0" smtClean="0">
                <a:latin typeface="Times New Roman" pitchFamily="18" charset="0"/>
                <a:cs typeface="Times New Roman" pitchFamily="18" charset="0"/>
              </a:rPr>
              <a:t>Curl proportional to the crosswind SST gradient</a:t>
            </a:r>
          </a:p>
        </p:txBody>
      </p:sp>
      <p:sp>
        <p:nvSpPr>
          <p:cNvPr id="5" name="TextBox 4"/>
          <p:cNvSpPr txBox="1"/>
          <p:nvPr/>
        </p:nvSpPr>
        <p:spPr>
          <a:xfrm>
            <a:off x="3282351" y="6418218"/>
            <a:ext cx="4953000" cy="369332"/>
          </a:xfrm>
          <a:prstGeom prst="rect">
            <a:avLst/>
          </a:prstGeom>
          <a:noFill/>
        </p:spPr>
        <p:txBody>
          <a:bodyPr wrap="square" rtlCol="0">
            <a:spAutoFit/>
          </a:bodyPr>
          <a:lstStyle/>
          <a:p>
            <a:r>
              <a:rPr lang="en-US" dirty="0" err="1" smtClean="0"/>
              <a:t>Chelton</a:t>
            </a:r>
            <a:r>
              <a:rPr lang="en-US" dirty="0" smtClean="0"/>
              <a:t> et al (2004)</a:t>
            </a:r>
            <a:endParaRPr lang="en-US" dirty="0"/>
          </a:p>
        </p:txBody>
      </p:sp>
      <p:sp>
        <p:nvSpPr>
          <p:cNvPr id="7" name="TextBox 6"/>
          <p:cNvSpPr txBox="1"/>
          <p:nvPr/>
        </p:nvSpPr>
        <p:spPr>
          <a:xfrm>
            <a:off x="0" y="5119062"/>
            <a:ext cx="8686800" cy="1107996"/>
          </a:xfrm>
          <a:prstGeom prst="rect">
            <a:avLst/>
          </a:prstGeom>
          <a:noFill/>
        </p:spPr>
        <p:txBody>
          <a:bodyPr wrap="square" rtlCol="0">
            <a:spAutoFit/>
          </a:bodyPr>
          <a:lstStyle/>
          <a:p>
            <a:r>
              <a:rPr lang="en-US" sz="2200" dirty="0" smtClean="0">
                <a:latin typeface="Times New Roman" pitchFamily="18" charset="0"/>
                <a:cs typeface="Times New Roman" pitchFamily="18" charset="0"/>
              </a:rPr>
              <a:t>This conceptual model is first order – it does not consider that changes in the wind speed change the surface roughness and drag, which will also cause divergence and curl where the drag changes.</a:t>
            </a:r>
          </a:p>
        </p:txBody>
      </p:sp>
    </p:spTree>
    <p:extLst>
      <p:ext uri="{BB962C8B-B14F-4D97-AF65-F5344CB8AC3E}">
        <p14:creationId xmlns:p14="http://schemas.microsoft.com/office/powerpoint/2010/main" val="274905858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Topic of Argument Since the 1980s</a:t>
            </a:r>
          </a:p>
        </p:txBody>
      </p:sp>
      <p:sp>
        <p:nvSpPr>
          <p:cNvPr id="3" name="Content Placeholder 2"/>
          <p:cNvSpPr>
            <a:spLocks noGrp="1"/>
          </p:cNvSpPr>
          <p:nvPr>
            <p:ph idx="1"/>
          </p:nvPr>
        </p:nvSpPr>
        <p:spPr/>
        <p:txBody>
          <a:bodyPr/>
          <a:lstStyle/>
          <a:p>
            <a:r>
              <a:rPr lang="en-US" dirty="0" smtClean="0"/>
              <a:t>Larry O’Neill and Justin Small have wonderful one slide summary of the proposed physical mechanisms responsible for wind stress and SST coupling.</a:t>
            </a:r>
          </a:p>
          <a:p>
            <a:r>
              <a:rPr lang="en-US" dirty="0" smtClean="0"/>
              <a:t>We will take these conceptual models to limiting cases:</a:t>
            </a:r>
          </a:p>
          <a:p>
            <a:pPr lvl="1"/>
            <a:r>
              <a:rPr lang="en-US" dirty="0" smtClean="0"/>
              <a:t>1) The atmospheric near surface temperatures does not respond to the boundary-layer 			Response driven by boundary-layer stability (air-sea temperature gradient)</a:t>
            </a:r>
          </a:p>
          <a:p>
            <a:pPr lvl="1"/>
            <a:r>
              <a:rPr lang="en-US" dirty="0" smtClean="0"/>
              <a:t>2) The atmospheric near surface temperature is slaved to the ocean, responding immediately to changes in SST, and the air temperatures change far enough up the atmospheric column to cause a gradient in surface pressure 		  	a change in the wind vector due to a new balance between the pressure gradient, the Coriolis force and friction. </a:t>
            </a:r>
            <a:endParaRPr lang="en-US" dirty="0"/>
          </a:p>
        </p:txBody>
      </p:sp>
      <p:sp>
        <p:nvSpPr>
          <p:cNvPr id="4" name="Right Arrow 3"/>
          <p:cNvSpPr/>
          <p:nvPr/>
        </p:nvSpPr>
        <p:spPr>
          <a:xfrm>
            <a:off x="3441937" y="2950236"/>
            <a:ext cx="733245" cy="189782"/>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ight Arrow 4"/>
          <p:cNvSpPr/>
          <p:nvPr/>
        </p:nvSpPr>
        <p:spPr>
          <a:xfrm>
            <a:off x="3075314" y="4724401"/>
            <a:ext cx="733245" cy="189782"/>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8601773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How Does the Atmosphere Respond To the Ocean?</a:t>
            </a:r>
            <a:endParaRPr lang="en-US" dirty="0"/>
          </a:p>
        </p:txBody>
      </p:sp>
      <p:sp>
        <p:nvSpPr>
          <p:cNvPr id="3" name="Content Placeholder 2"/>
          <p:cNvSpPr>
            <a:spLocks noGrp="1"/>
          </p:cNvSpPr>
          <p:nvPr>
            <p:ph idx="1"/>
          </p:nvPr>
        </p:nvSpPr>
        <p:spPr>
          <a:xfrm>
            <a:off x="286603" y="4787660"/>
            <a:ext cx="8584442" cy="1568690"/>
          </a:xfrm>
        </p:spPr>
        <p:txBody>
          <a:bodyPr/>
          <a:lstStyle/>
          <a:p>
            <a:r>
              <a:rPr lang="en-US" dirty="0" smtClean="0"/>
              <a:t>How can we determine which case applies? </a:t>
            </a:r>
          </a:p>
          <a:p>
            <a:r>
              <a:rPr lang="en-US" dirty="0" smtClean="0"/>
              <a:t>Are their different conditions where each case would apply? If so, how do we identify them? </a:t>
            </a:r>
          </a:p>
        </p:txBody>
      </p:sp>
      <p:pic>
        <p:nvPicPr>
          <p:cNvPr id="4" name="Picture 3"/>
          <p:cNvPicPr>
            <a:picLocks noChangeAspect="1"/>
          </p:cNvPicPr>
          <p:nvPr/>
        </p:nvPicPr>
        <p:blipFill>
          <a:blip r:embed="rId2"/>
          <a:stretch>
            <a:fillRect/>
          </a:stretch>
        </p:blipFill>
        <p:spPr>
          <a:xfrm>
            <a:off x="102869" y="1019921"/>
            <a:ext cx="6406508" cy="3757752"/>
          </a:xfrm>
          <a:prstGeom prst="rect">
            <a:avLst/>
          </a:prstGeom>
        </p:spPr>
      </p:pic>
      <p:sp>
        <p:nvSpPr>
          <p:cNvPr id="5" name="TextBox 4"/>
          <p:cNvSpPr txBox="1"/>
          <p:nvPr/>
        </p:nvSpPr>
        <p:spPr>
          <a:xfrm>
            <a:off x="3976777" y="6478438"/>
            <a:ext cx="3122763" cy="379562"/>
          </a:xfrm>
          <a:prstGeom prst="rect">
            <a:avLst/>
          </a:prstGeom>
          <a:noFill/>
        </p:spPr>
        <p:txBody>
          <a:bodyPr wrap="square" rtlCol="0">
            <a:spAutoFit/>
          </a:bodyPr>
          <a:lstStyle/>
          <a:p>
            <a:r>
              <a:rPr lang="en-US" dirty="0"/>
              <a:t>Small et al. (</a:t>
            </a:r>
            <a:r>
              <a:rPr lang="en-US" dirty="0" err="1"/>
              <a:t>Dyn</a:t>
            </a:r>
            <a:r>
              <a:rPr lang="en-US" dirty="0"/>
              <a:t> </a:t>
            </a:r>
            <a:r>
              <a:rPr lang="en-US" dirty="0" err="1"/>
              <a:t>Atm</a:t>
            </a:r>
            <a:r>
              <a:rPr lang="en-US" dirty="0"/>
              <a:t> </a:t>
            </a:r>
            <a:r>
              <a:rPr lang="en-US" dirty="0" err="1"/>
              <a:t>Oc</a:t>
            </a:r>
            <a:r>
              <a:rPr lang="en-US" dirty="0"/>
              <a:t> 2008)</a:t>
            </a:r>
          </a:p>
        </p:txBody>
      </p:sp>
      <p:sp>
        <p:nvSpPr>
          <p:cNvPr id="10" name="TextBox 9"/>
          <p:cNvSpPr txBox="1"/>
          <p:nvPr/>
        </p:nvSpPr>
        <p:spPr>
          <a:xfrm>
            <a:off x="6245525" y="3439748"/>
            <a:ext cx="2220555" cy="369332"/>
          </a:xfrm>
          <a:prstGeom prst="rect">
            <a:avLst/>
          </a:prstGeom>
          <a:noFill/>
        </p:spPr>
        <p:txBody>
          <a:bodyPr wrap="square" rtlCol="0">
            <a:spAutoFit/>
          </a:bodyPr>
          <a:lstStyle/>
          <a:p>
            <a:r>
              <a:rPr lang="en-US" dirty="0" smtClean="0"/>
              <a:t>Non-limiting case</a:t>
            </a:r>
            <a:endParaRPr lang="en-US" dirty="0"/>
          </a:p>
        </p:txBody>
      </p:sp>
      <p:grpSp>
        <p:nvGrpSpPr>
          <p:cNvPr id="15" name="Group 14"/>
          <p:cNvGrpSpPr/>
          <p:nvPr/>
        </p:nvGrpSpPr>
        <p:grpSpPr>
          <a:xfrm>
            <a:off x="2113472" y="3255082"/>
            <a:ext cx="7030528" cy="989114"/>
            <a:chOff x="2113472" y="3255082"/>
            <a:chExt cx="7030528" cy="989114"/>
          </a:xfrm>
        </p:grpSpPr>
        <p:cxnSp>
          <p:nvCxnSpPr>
            <p:cNvPr id="7" name="Straight Connector 6"/>
            <p:cNvCxnSpPr/>
            <p:nvPr/>
          </p:nvCxnSpPr>
          <p:spPr>
            <a:xfrm flipV="1">
              <a:off x="2113472" y="3502325"/>
              <a:ext cx="112143" cy="741871"/>
            </a:xfrm>
            <a:prstGeom prst="line">
              <a:avLst/>
            </a:prstGeom>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flipV="1">
              <a:off x="2225615" y="3502325"/>
              <a:ext cx="4019910" cy="1"/>
            </a:xfrm>
            <a:prstGeom prst="line">
              <a:avLst/>
            </a:prstGeom>
          </p:spPr>
          <p:style>
            <a:lnRef idx="2">
              <a:schemeClr val="accent1"/>
            </a:lnRef>
            <a:fillRef idx="0">
              <a:schemeClr val="accent1"/>
            </a:fillRef>
            <a:effectRef idx="1">
              <a:schemeClr val="accent1"/>
            </a:effectRef>
            <a:fontRef idx="minor">
              <a:schemeClr val="tx1"/>
            </a:fontRef>
          </p:style>
        </p:cxnSp>
        <p:sp>
          <p:nvSpPr>
            <p:cNvPr id="11" name="TextBox 10"/>
            <p:cNvSpPr txBox="1"/>
            <p:nvPr/>
          </p:nvSpPr>
          <p:spPr>
            <a:xfrm>
              <a:off x="6245525" y="3255082"/>
              <a:ext cx="2898475" cy="369332"/>
            </a:xfrm>
            <a:prstGeom prst="rect">
              <a:avLst/>
            </a:prstGeom>
            <a:noFill/>
          </p:spPr>
          <p:txBody>
            <a:bodyPr wrap="square" rtlCol="0">
              <a:spAutoFit/>
            </a:bodyPr>
            <a:lstStyle/>
            <a:p>
              <a:r>
                <a:rPr lang="en-US" dirty="0" smtClean="0">
                  <a:solidFill>
                    <a:schemeClr val="tx2"/>
                  </a:solidFill>
                </a:rPr>
                <a:t>Change </a:t>
              </a:r>
              <a:r>
                <a:rPr lang="en-US" dirty="0">
                  <a:solidFill>
                    <a:schemeClr val="tx2"/>
                  </a:solidFill>
                </a:rPr>
                <a:t>in air </a:t>
              </a:r>
              <a:r>
                <a:rPr lang="en-US" dirty="0" smtClean="0">
                  <a:solidFill>
                    <a:schemeClr val="tx2"/>
                  </a:solidFill>
                </a:rPr>
                <a:t>= change in SST</a:t>
              </a:r>
              <a:endParaRPr lang="en-US" dirty="0"/>
            </a:p>
          </p:txBody>
        </p:sp>
      </p:grpSp>
      <p:grpSp>
        <p:nvGrpSpPr>
          <p:cNvPr id="16" name="Group 15"/>
          <p:cNvGrpSpPr/>
          <p:nvPr/>
        </p:nvGrpSpPr>
        <p:grpSpPr>
          <a:xfrm>
            <a:off x="2169543" y="4021371"/>
            <a:ext cx="6701502" cy="369332"/>
            <a:chOff x="2169543" y="4021371"/>
            <a:chExt cx="6701502" cy="369332"/>
          </a:xfrm>
        </p:grpSpPr>
        <p:cxnSp>
          <p:nvCxnSpPr>
            <p:cNvPr id="12" name="Straight Connector 11"/>
            <p:cNvCxnSpPr/>
            <p:nvPr/>
          </p:nvCxnSpPr>
          <p:spPr>
            <a:xfrm flipV="1">
              <a:off x="2169543" y="4241321"/>
              <a:ext cx="4075982" cy="2"/>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6245524" y="4021371"/>
              <a:ext cx="2625521" cy="369332"/>
            </a:xfrm>
            <a:prstGeom prst="rect">
              <a:avLst/>
            </a:prstGeom>
            <a:noFill/>
          </p:spPr>
          <p:txBody>
            <a:bodyPr wrap="square" rtlCol="0">
              <a:spAutoFit/>
            </a:bodyPr>
            <a:lstStyle/>
            <a:p>
              <a:r>
                <a:rPr lang="en-US" dirty="0" smtClean="0">
                  <a:solidFill>
                    <a:srgbClr val="FF0000"/>
                  </a:solidFill>
                </a:rPr>
                <a:t>Air does not respond</a:t>
              </a:r>
              <a:endParaRPr lang="en-US" dirty="0">
                <a:solidFill>
                  <a:srgbClr val="FF0000"/>
                </a:solidFill>
              </a:endParaRPr>
            </a:p>
          </p:txBody>
        </p:sp>
      </p:grpSp>
    </p:spTree>
    <p:extLst>
      <p:ext uri="{BB962C8B-B14F-4D97-AF65-F5344CB8AC3E}">
        <p14:creationId xmlns:p14="http://schemas.microsoft.com/office/powerpoint/2010/main" val="3004663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Fluxes &amp; Air-Sea Temperature Difference</a:t>
            </a:r>
            <a:endParaRPr lang="en-US" dirty="0"/>
          </a:p>
        </p:txBody>
      </p:sp>
      <p:sp>
        <p:nvSpPr>
          <p:cNvPr id="3" name="Content Placeholder 2"/>
          <p:cNvSpPr>
            <a:spLocks noGrp="1"/>
          </p:cNvSpPr>
          <p:nvPr>
            <p:ph idx="1"/>
          </p:nvPr>
        </p:nvSpPr>
        <p:spPr>
          <a:xfrm>
            <a:off x="4089428" y="4059676"/>
            <a:ext cx="4562866" cy="2548157"/>
          </a:xfrm>
        </p:spPr>
        <p:txBody>
          <a:bodyPr>
            <a:normAutofit fontScale="92500" lnSpcReduction="10000"/>
          </a:bodyPr>
          <a:lstStyle/>
          <a:p>
            <a:r>
              <a:rPr lang="en-US" dirty="0" smtClean="0"/>
              <a:t>Neutral Stability: (a) The air density is constant with height</a:t>
            </a:r>
          </a:p>
          <a:p>
            <a:r>
              <a:rPr lang="en-US" dirty="0" smtClean="0"/>
              <a:t>Unstable: (b) more dense over less dense. Ocean warms the air and the vertical flux of horizontal momentum (stress) is enhanced</a:t>
            </a:r>
          </a:p>
          <a:p>
            <a:r>
              <a:rPr lang="en-US" dirty="0" smtClean="0"/>
              <a:t>Stable: (c) Qualitatively opposite of unstable</a:t>
            </a:r>
            <a:endParaRPr lang="en-US" dirty="0"/>
          </a:p>
        </p:txBody>
      </p:sp>
      <p:pic>
        <p:nvPicPr>
          <p:cNvPr id="5" name="Picture 4"/>
          <p:cNvPicPr>
            <a:picLocks noChangeAspect="1"/>
          </p:cNvPicPr>
          <p:nvPr/>
        </p:nvPicPr>
        <p:blipFill>
          <a:blip r:embed="rId2"/>
          <a:stretch>
            <a:fillRect/>
          </a:stretch>
        </p:blipFill>
        <p:spPr>
          <a:xfrm>
            <a:off x="4606506" y="1177840"/>
            <a:ext cx="4537494" cy="2855958"/>
          </a:xfrm>
          <a:prstGeom prst="rect">
            <a:avLst/>
          </a:prstGeom>
        </p:spPr>
      </p:pic>
      <p:pic>
        <p:nvPicPr>
          <p:cNvPr id="6" name="Picture 5"/>
          <p:cNvPicPr>
            <a:picLocks noChangeAspect="1"/>
          </p:cNvPicPr>
          <p:nvPr/>
        </p:nvPicPr>
        <p:blipFill>
          <a:blip r:embed="rId3"/>
          <a:stretch>
            <a:fillRect/>
          </a:stretch>
        </p:blipFill>
        <p:spPr>
          <a:xfrm>
            <a:off x="142949" y="1009934"/>
            <a:ext cx="4810480" cy="3124668"/>
          </a:xfrm>
          <a:prstGeom prst="rect">
            <a:avLst/>
          </a:prstGeom>
        </p:spPr>
      </p:pic>
      <p:pic>
        <p:nvPicPr>
          <p:cNvPr id="7" name="Picture 6"/>
          <p:cNvPicPr>
            <a:picLocks noChangeAspect="1"/>
          </p:cNvPicPr>
          <p:nvPr/>
        </p:nvPicPr>
        <p:blipFill>
          <a:blip r:embed="rId4"/>
          <a:stretch>
            <a:fillRect/>
          </a:stretch>
        </p:blipFill>
        <p:spPr>
          <a:xfrm>
            <a:off x="290106" y="4059676"/>
            <a:ext cx="3652165" cy="2205501"/>
          </a:xfrm>
          <a:prstGeom prst="rect">
            <a:avLst/>
          </a:prstGeom>
        </p:spPr>
      </p:pic>
      <p:sp>
        <p:nvSpPr>
          <p:cNvPr id="8" name="TextBox 7"/>
          <p:cNvSpPr txBox="1"/>
          <p:nvPr/>
        </p:nvSpPr>
        <p:spPr>
          <a:xfrm>
            <a:off x="2018581" y="6521570"/>
            <a:ext cx="3743864" cy="369332"/>
          </a:xfrm>
          <a:prstGeom prst="rect">
            <a:avLst/>
          </a:prstGeom>
          <a:noFill/>
        </p:spPr>
        <p:txBody>
          <a:bodyPr wrap="square" rtlCol="0">
            <a:spAutoFit/>
          </a:bodyPr>
          <a:lstStyle/>
          <a:p>
            <a:r>
              <a:rPr lang="fr-FR" dirty="0"/>
              <a:t>Bourassa et al. </a:t>
            </a:r>
            <a:r>
              <a:rPr lang="fr-FR" dirty="0" err="1" smtClean="0"/>
              <a:t>Oceanography</a:t>
            </a:r>
            <a:r>
              <a:rPr lang="fr-FR" dirty="0" smtClean="0"/>
              <a:t> (2010)</a:t>
            </a:r>
            <a:endParaRPr lang="en-US" dirty="0"/>
          </a:p>
        </p:txBody>
      </p:sp>
    </p:spTree>
    <p:extLst>
      <p:ext uri="{BB962C8B-B14F-4D97-AF65-F5344CB8AC3E}">
        <p14:creationId xmlns:p14="http://schemas.microsoft.com/office/powerpoint/2010/main" val="189685280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But…. What if air flows from warm to cold?</a:t>
            </a:r>
            <a:endParaRPr lang="en-US" dirty="0"/>
          </a:p>
        </p:txBody>
      </p:sp>
      <p:sp>
        <p:nvSpPr>
          <p:cNvPr id="3" name="Content Placeholder 2"/>
          <p:cNvSpPr>
            <a:spLocks noGrp="1"/>
          </p:cNvSpPr>
          <p:nvPr>
            <p:ph idx="1"/>
          </p:nvPr>
        </p:nvSpPr>
        <p:spPr>
          <a:xfrm>
            <a:off x="286603" y="1009934"/>
            <a:ext cx="5182544" cy="5346416"/>
          </a:xfrm>
        </p:spPr>
        <p:txBody>
          <a:bodyPr/>
          <a:lstStyle/>
          <a:p>
            <a:r>
              <a:rPr lang="en-US" dirty="0" smtClean="0"/>
              <a:t>The pressure gradient model is equal and opposite in it’s response to positive and negative SST changes.</a:t>
            </a:r>
          </a:p>
          <a:p>
            <a:pPr lvl="1"/>
            <a:r>
              <a:rPr lang="en-US" dirty="0" smtClean="0"/>
              <a:t>Perturbation stress response </a:t>
            </a:r>
            <a:r>
              <a:rPr lang="en-US" b="1" dirty="0" smtClean="0"/>
              <a:t>should be</a:t>
            </a:r>
            <a:r>
              <a:rPr lang="en-US" dirty="0" smtClean="0"/>
              <a:t> equal and opposite for changes in SST.</a:t>
            </a:r>
          </a:p>
          <a:p>
            <a:r>
              <a:rPr lang="en-US" dirty="0" smtClean="0"/>
              <a:t>Turbulent Fluxes (stress, sensible heat &amp; latent heat) respond much more strongly to changes in stability when stably stratified. </a:t>
            </a:r>
          </a:p>
          <a:p>
            <a:pPr lvl="1"/>
            <a:r>
              <a:rPr lang="en-US" dirty="0"/>
              <a:t>Perturbation stress response </a:t>
            </a:r>
            <a:r>
              <a:rPr lang="en-US" b="1" dirty="0"/>
              <a:t>should </a:t>
            </a:r>
            <a:r>
              <a:rPr lang="en-US" b="1" dirty="0" smtClean="0"/>
              <a:t>not be </a:t>
            </a:r>
            <a:r>
              <a:rPr lang="en-US" dirty="0"/>
              <a:t>equal and opposite for changes in SST.</a:t>
            </a:r>
          </a:p>
          <a:p>
            <a:pPr lvl="1"/>
            <a:endParaRPr lang="en-US" dirty="0"/>
          </a:p>
        </p:txBody>
      </p:sp>
      <p:pic>
        <p:nvPicPr>
          <p:cNvPr id="4" name="Picture 3"/>
          <p:cNvPicPr>
            <a:picLocks noChangeAspect="1"/>
          </p:cNvPicPr>
          <p:nvPr/>
        </p:nvPicPr>
        <p:blipFill rotWithShape="1">
          <a:blip r:embed="rId2"/>
          <a:srcRect l="63988" t="56842" r="17" b="5639"/>
          <a:stretch/>
        </p:blipFill>
        <p:spPr>
          <a:xfrm>
            <a:off x="5660653" y="914400"/>
            <a:ext cx="3291840" cy="2743200"/>
          </a:xfrm>
          <a:prstGeom prst="rect">
            <a:avLst/>
          </a:prstGeom>
        </p:spPr>
      </p:pic>
    </p:spTree>
    <p:extLst>
      <p:ext uri="{BB962C8B-B14F-4D97-AF65-F5344CB8AC3E}">
        <p14:creationId xmlns:p14="http://schemas.microsoft.com/office/powerpoint/2010/main" val="141653969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Which is correct? The fight begins….</a:t>
            </a:r>
            <a:endParaRPr lang="en-US" dirty="0"/>
          </a:p>
        </p:txBody>
      </p:sp>
      <p:sp>
        <p:nvSpPr>
          <p:cNvPr id="3" name="Content Placeholder 2"/>
          <p:cNvSpPr>
            <a:spLocks noGrp="1"/>
          </p:cNvSpPr>
          <p:nvPr>
            <p:ph idx="1"/>
          </p:nvPr>
        </p:nvSpPr>
        <p:spPr/>
        <p:txBody>
          <a:bodyPr>
            <a:normAutofit/>
          </a:bodyPr>
          <a:lstStyle/>
          <a:p>
            <a:r>
              <a:rPr lang="en-US" dirty="0" smtClean="0"/>
              <a:t>There is support for both mechanisms</a:t>
            </a:r>
          </a:p>
          <a:p>
            <a:pPr lvl="1"/>
            <a:r>
              <a:rPr lang="en-US" dirty="0" smtClean="0"/>
              <a:t>Arguments are most often based on pattern correlation</a:t>
            </a:r>
          </a:p>
          <a:p>
            <a:r>
              <a:rPr lang="en-US" dirty="0" smtClean="0"/>
              <a:t>Rather than see what model is better I asked an undergrad to look at </a:t>
            </a:r>
            <a:br>
              <a:rPr lang="en-US" dirty="0" smtClean="0"/>
            </a:br>
            <a:r>
              <a:rPr lang="en-US" dirty="0" smtClean="0"/>
              <a:t>air-sea temperature differences from research vessels crossing ocean fronts.</a:t>
            </a:r>
          </a:p>
          <a:p>
            <a:pPr lvl="1"/>
            <a:r>
              <a:rPr lang="en-US" dirty="0" smtClean="0"/>
              <a:t>Her initial results show both extreme cases and the middle case</a:t>
            </a:r>
          </a:p>
          <a:p>
            <a:pPr lvl="1"/>
            <a:r>
              <a:rPr lang="en-US" dirty="0" smtClean="0"/>
              <a:t>Different processes come into play!</a:t>
            </a:r>
          </a:p>
          <a:p>
            <a:r>
              <a:rPr lang="en-US" dirty="0" smtClean="0"/>
              <a:t>The exciting questions become </a:t>
            </a:r>
          </a:p>
          <a:p>
            <a:pPr lvl="1"/>
            <a:r>
              <a:rPr lang="en-US" dirty="0" smtClean="0"/>
              <a:t>What conditions causes each case to happen?</a:t>
            </a:r>
          </a:p>
          <a:p>
            <a:pPr lvl="1"/>
            <a:r>
              <a:rPr lang="en-US" dirty="0"/>
              <a:t>Are </a:t>
            </a:r>
            <a:r>
              <a:rPr lang="en-US" dirty="0" smtClean="0"/>
              <a:t>there feedbacks </a:t>
            </a:r>
            <a:r>
              <a:rPr lang="en-US" dirty="0"/>
              <a:t>from the atmospheric response and any subsequent </a:t>
            </a:r>
            <a:r>
              <a:rPr lang="en-US" dirty="0" smtClean="0"/>
              <a:t>substantial ocean </a:t>
            </a:r>
            <a:r>
              <a:rPr lang="en-US" dirty="0"/>
              <a:t>responses? </a:t>
            </a:r>
          </a:p>
          <a:p>
            <a:pPr lvl="1"/>
            <a:r>
              <a:rPr lang="en-US" dirty="0" smtClean="0"/>
              <a:t>Can we observe any of the above processes and feedbacks from satellite?</a:t>
            </a:r>
          </a:p>
        </p:txBody>
      </p:sp>
    </p:spTree>
    <p:extLst>
      <p:ext uri="{BB962C8B-B14F-4D97-AF65-F5344CB8AC3E}">
        <p14:creationId xmlns:p14="http://schemas.microsoft.com/office/powerpoint/2010/main" val="192293880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Near Surface Air Temperatures From Satellite</a:t>
            </a:r>
            <a:endParaRPr lang="en-US" dirty="0"/>
          </a:p>
        </p:txBody>
      </p:sp>
      <p:sp>
        <p:nvSpPr>
          <p:cNvPr id="3" name="Content Placeholder 2"/>
          <p:cNvSpPr>
            <a:spLocks noGrp="1"/>
          </p:cNvSpPr>
          <p:nvPr>
            <p:ph idx="1"/>
          </p:nvPr>
        </p:nvSpPr>
        <p:spPr/>
        <p:txBody>
          <a:bodyPr/>
          <a:lstStyle/>
          <a:p>
            <a:r>
              <a:rPr lang="en-US" dirty="0" smtClean="0"/>
              <a:t>Multiple groups are producing 10m air temperatures (and humidity) derived from microwave radiances.</a:t>
            </a:r>
          </a:p>
          <a:p>
            <a:pPr lvl="1"/>
            <a:r>
              <a:rPr lang="en-US" dirty="0" err="1" smtClean="0"/>
              <a:t>Seaflux</a:t>
            </a:r>
            <a:r>
              <a:rPr lang="en-US" dirty="0" smtClean="0"/>
              <a:t>, WHOI, Carol Anne </a:t>
            </a:r>
            <a:r>
              <a:rPr lang="en-US" dirty="0" err="1" smtClean="0"/>
              <a:t>Clayson</a:t>
            </a:r>
            <a:r>
              <a:rPr lang="en-US" dirty="0" smtClean="0"/>
              <a:t> (seaflux.org)</a:t>
            </a:r>
          </a:p>
          <a:p>
            <a:pPr lvl="1"/>
            <a:r>
              <a:rPr lang="en-US" dirty="0" smtClean="0"/>
              <a:t>NOAA, Darren Jackson and Gary Wick (available through COAPS)</a:t>
            </a:r>
          </a:p>
          <a:p>
            <a:pPr lvl="1"/>
            <a:r>
              <a:rPr lang="en-US" dirty="0" smtClean="0"/>
              <a:t>NRL Stennis, probably soon to be available</a:t>
            </a:r>
          </a:p>
          <a:p>
            <a:r>
              <a:rPr lang="en-US" dirty="0" smtClean="0"/>
              <a:t>A recent GODAE workshop revealed considerable interest in these products, prompting several producers to make the products available.</a:t>
            </a:r>
          </a:p>
          <a:p>
            <a:r>
              <a:rPr lang="en-US" dirty="0" smtClean="0"/>
              <a:t>There are also regularly gridded products (some involving non-satellite data):</a:t>
            </a:r>
          </a:p>
          <a:p>
            <a:pPr lvl="1"/>
            <a:r>
              <a:rPr lang="en-US" dirty="0" err="1" smtClean="0"/>
              <a:t>Seaflux</a:t>
            </a:r>
            <a:endParaRPr lang="en-US" dirty="0"/>
          </a:p>
          <a:p>
            <a:pPr lvl="1"/>
            <a:r>
              <a:rPr lang="en-US" dirty="0" smtClean="0"/>
              <a:t>OAFLUX</a:t>
            </a:r>
          </a:p>
        </p:txBody>
      </p:sp>
    </p:spTree>
    <p:extLst>
      <p:ext uri="{BB962C8B-B14F-4D97-AF65-F5344CB8AC3E}">
        <p14:creationId xmlns:p14="http://schemas.microsoft.com/office/powerpoint/2010/main" val="338760987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Do Feedbacks Matter and on what scales?</a:t>
            </a:r>
            <a:endParaRPr lang="en-US" dirty="0"/>
          </a:p>
        </p:txBody>
      </p:sp>
      <p:sp>
        <p:nvSpPr>
          <p:cNvPr id="3" name="Content Placeholder 2"/>
          <p:cNvSpPr>
            <a:spLocks noGrp="1"/>
          </p:cNvSpPr>
          <p:nvPr>
            <p:ph idx="1"/>
          </p:nvPr>
        </p:nvSpPr>
        <p:spPr/>
        <p:txBody>
          <a:bodyPr/>
          <a:lstStyle/>
          <a:p>
            <a:r>
              <a:rPr lang="en-US" dirty="0" smtClean="0"/>
              <a:t>On the large scales, it is clear that </a:t>
            </a:r>
          </a:p>
          <a:p>
            <a:pPr lvl="1"/>
            <a:r>
              <a:rPr lang="en-US" dirty="0" smtClean="0"/>
              <a:t>changing SST impacts the radiative heat budget, and hence the total heat budget</a:t>
            </a:r>
          </a:p>
          <a:p>
            <a:pPr lvl="1"/>
            <a:r>
              <a:rPr lang="en-US" dirty="0" smtClean="0"/>
              <a:t>Large scale wind patterns influence ocean circulation and oceanic energy transport, which contributes to smaller scale features</a:t>
            </a:r>
          </a:p>
          <a:p>
            <a:r>
              <a:rPr lang="en-US" dirty="0" smtClean="0"/>
              <a:t>But what about smaller scales related to SST gradients, atmospheric fronts and surface currents?</a:t>
            </a:r>
          </a:p>
          <a:p>
            <a:pPr lvl="1"/>
            <a:r>
              <a:rPr lang="en-US" dirty="0" smtClean="0"/>
              <a:t>If mesoscale eddies are important to vertical energy fluxes, then small scale processes at the surface are also likely involved</a:t>
            </a:r>
          </a:p>
          <a:p>
            <a:pPr lvl="1"/>
            <a:r>
              <a:rPr lang="en-US" dirty="0" smtClean="0"/>
              <a:t>But are the feedbacks</a:t>
            </a:r>
            <a:r>
              <a:rPr lang="en-US" dirty="0"/>
              <a:t> strong</a:t>
            </a:r>
            <a:r>
              <a:rPr lang="en-US" dirty="0" smtClean="0"/>
              <a:t>?</a:t>
            </a:r>
            <a:endParaRPr lang="en-US" dirty="0"/>
          </a:p>
        </p:txBody>
      </p:sp>
    </p:spTree>
    <p:extLst>
      <p:ext uri="{BB962C8B-B14F-4D97-AF65-F5344CB8AC3E}">
        <p14:creationId xmlns:p14="http://schemas.microsoft.com/office/powerpoint/2010/main" val="223332557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For What Processes Might We Expect Feedbacks?</a:t>
            </a:r>
            <a:endParaRPr lang="en-US" dirty="0"/>
          </a:p>
        </p:txBody>
      </p:sp>
      <p:sp>
        <p:nvSpPr>
          <p:cNvPr id="3" name="Content Placeholder 2"/>
          <p:cNvSpPr>
            <a:spLocks noGrp="1"/>
          </p:cNvSpPr>
          <p:nvPr>
            <p:ph idx="1"/>
          </p:nvPr>
        </p:nvSpPr>
        <p:spPr>
          <a:xfrm>
            <a:off x="457200" y="1009934"/>
            <a:ext cx="8229600" cy="5199797"/>
          </a:xfrm>
        </p:spPr>
        <p:txBody>
          <a:bodyPr>
            <a:normAutofit fontScale="92500" lnSpcReduction="10000"/>
          </a:bodyPr>
          <a:lstStyle/>
          <a:p>
            <a:r>
              <a:rPr lang="en-US" sz="2000" dirty="0" smtClean="0">
                <a:latin typeface="Times New Roman" pitchFamily="18" charset="0"/>
                <a:cs typeface="Times New Roman" pitchFamily="18" charset="0"/>
              </a:rPr>
              <a:t>Atmospheric convective processes</a:t>
            </a:r>
          </a:p>
          <a:p>
            <a:pPr lvl="1"/>
            <a:r>
              <a:rPr lang="en-US" sz="2000" dirty="0" smtClean="0"/>
              <a:t>Causes cooling at the ocean surface  (e.g., Kilpatrick and </a:t>
            </a:r>
            <a:r>
              <a:rPr lang="en-US" sz="2000" dirty="0" err="1" smtClean="0"/>
              <a:t>Xie</a:t>
            </a:r>
            <a:r>
              <a:rPr lang="en-US" sz="2000" dirty="0" smtClean="0"/>
              <a:t>)</a:t>
            </a:r>
            <a:endParaRPr lang="en-US" sz="2000" dirty="0" smtClean="0">
              <a:latin typeface="Times New Roman" pitchFamily="18" charset="0"/>
              <a:cs typeface="Times New Roman" pitchFamily="18" charset="0"/>
            </a:endParaRPr>
          </a:p>
          <a:p>
            <a:pPr lvl="1"/>
            <a:r>
              <a:rPr lang="en-US" sz="2000" dirty="0" smtClean="0">
                <a:latin typeface="Times New Roman" pitchFamily="18" charset="0"/>
                <a:cs typeface="Times New Roman" pitchFamily="18" charset="0"/>
              </a:rPr>
              <a:t>Resulting </a:t>
            </a:r>
            <a:r>
              <a:rPr lang="en-US" sz="2000" dirty="0" smtClean="0"/>
              <a:t>in SST gradients, ocean mixing and a less unstable atmospheric boundary-layer</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Ocean currents respond to stress and stress derivatives</a:t>
            </a:r>
          </a:p>
          <a:p>
            <a:pPr lvl="1"/>
            <a:r>
              <a:rPr lang="en-US" sz="2000" dirty="0" smtClean="0"/>
              <a:t>Stress is calculated as a vertical shear in wind and currents change the shear and hence the horizontal gradients in stress</a:t>
            </a:r>
          </a:p>
          <a:p>
            <a:pPr lvl="1"/>
            <a:r>
              <a:rPr lang="en-US" sz="2000" dirty="0" smtClean="0"/>
              <a:t>Ocean currents modify </a:t>
            </a:r>
            <a:r>
              <a:rPr lang="en-US" sz="2000" dirty="0" err="1" smtClean="0"/>
              <a:t>seastate</a:t>
            </a:r>
            <a:r>
              <a:rPr lang="en-US" sz="2000" dirty="0" smtClean="0"/>
              <a:t>, which modifies stress and stress derivatives (included in many wave models: SWAN, WW3, </a:t>
            </a:r>
            <a:r>
              <a:rPr lang="en-US" sz="2000" dirty="0" err="1" smtClean="0"/>
              <a:t>UMiami</a:t>
            </a:r>
            <a:r>
              <a:rPr lang="en-US" sz="2000" dirty="0" smtClean="0"/>
              <a:t>)</a:t>
            </a:r>
          </a:p>
          <a:p>
            <a:r>
              <a:rPr lang="en-US" sz="2000" dirty="0" err="1"/>
              <a:t>Seastate</a:t>
            </a:r>
            <a:r>
              <a:rPr lang="en-US" sz="2000" dirty="0"/>
              <a:t> </a:t>
            </a:r>
            <a:r>
              <a:rPr lang="en-US" sz="2000" dirty="0" smtClean="0"/>
              <a:t>also changes </a:t>
            </a:r>
            <a:r>
              <a:rPr lang="en-US" sz="2000" dirty="0"/>
              <a:t>with fetch </a:t>
            </a:r>
            <a:r>
              <a:rPr lang="en-US" sz="2000" dirty="0" smtClean="0"/>
              <a:t>(likely </a:t>
            </a:r>
            <a:r>
              <a:rPr lang="en-US" sz="2000" dirty="0"/>
              <a:t>a big deal in extreme events</a:t>
            </a:r>
            <a:r>
              <a:rPr lang="en-US" sz="2000" dirty="0" smtClean="0"/>
              <a:t>) (e.g. Hwang, </a:t>
            </a:r>
            <a:r>
              <a:rPr lang="en-US" sz="2000" dirty="0" err="1" smtClean="0"/>
              <a:t>Holbach</a:t>
            </a:r>
            <a:r>
              <a:rPr lang="en-US" sz="2000" dirty="0" smtClean="0"/>
              <a:t>)</a:t>
            </a:r>
            <a:endParaRPr lang="en-US" sz="2000" dirty="0"/>
          </a:p>
          <a:p>
            <a:r>
              <a:rPr lang="en-US" sz="2000" dirty="0" smtClean="0">
                <a:latin typeface="Times New Roman" pitchFamily="18" charset="0"/>
                <a:cs typeface="Times New Roman" pitchFamily="18" charset="0"/>
              </a:rPr>
              <a:t>Curl of the stress is related to upwelling and </a:t>
            </a:r>
            <a:r>
              <a:rPr lang="en-US" sz="2000" dirty="0" err="1" smtClean="0">
                <a:latin typeface="Times New Roman" pitchFamily="18" charset="0"/>
                <a:cs typeface="Times New Roman" pitchFamily="18" charset="0"/>
              </a:rPr>
              <a:t>downwelling</a:t>
            </a:r>
            <a:endParaRPr lang="en-US" sz="2000" dirty="0" smtClean="0">
              <a:latin typeface="Times New Roman" pitchFamily="18" charset="0"/>
              <a:cs typeface="Times New Roman" pitchFamily="18" charset="0"/>
            </a:endParaRPr>
          </a:p>
          <a:p>
            <a:pPr lvl="1"/>
            <a:r>
              <a:rPr lang="en-US" sz="2000" dirty="0" smtClean="0">
                <a:latin typeface="Times New Roman" pitchFamily="18" charset="0"/>
                <a:cs typeface="Times New Roman" pitchFamily="18" charset="0"/>
              </a:rPr>
              <a:t>Changing the ocean’s temperature profile and stability in both the atmospheric and oceanic boundary-layers, which changes stress</a:t>
            </a:r>
          </a:p>
          <a:p>
            <a:r>
              <a:rPr lang="en-US" sz="2000" dirty="0" smtClean="0">
                <a:latin typeface="Times New Roman" pitchFamily="18" charset="0"/>
                <a:cs typeface="Times New Roman" pitchFamily="18" charset="0"/>
              </a:rPr>
              <a:t>Frontogenesis is related to gradients of winds and SST</a:t>
            </a:r>
          </a:p>
          <a:p>
            <a:pPr lvl="1"/>
            <a:r>
              <a:rPr lang="en-US" sz="2000" dirty="0" smtClean="0">
                <a:latin typeface="Times New Roman" pitchFamily="18" charset="0"/>
                <a:cs typeface="Times New Roman" pitchFamily="18" charset="0"/>
              </a:rPr>
              <a:t>Ocean upwelling and primary productivity (modifying radiative heating)</a:t>
            </a:r>
          </a:p>
          <a:p>
            <a:pPr lvl="1"/>
            <a:r>
              <a:rPr lang="en-US" sz="2000" dirty="0" smtClean="0"/>
              <a:t>All of which are important for air/sea coupling</a:t>
            </a:r>
          </a:p>
        </p:txBody>
      </p:sp>
    </p:spTree>
    <p:extLst>
      <p:ext uri="{BB962C8B-B14F-4D97-AF65-F5344CB8AC3E}">
        <p14:creationId xmlns:p14="http://schemas.microsoft.com/office/powerpoint/2010/main" val="276828946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8612" y="788894"/>
            <a:ext cx="9045388" cy="5325035"/>
          </a:xfrm>
        </p:spPr>
        <p:txBody>
          <a:bodyPr>
            <a:normAutofit fontScale="92500"/>
          </a:bodyPr>
          <a:lstStyle/>
          <a:p>
            <a:r>
              <a:rPr lang="en-US" sz="2400" dirty="0"/>
              <a:t>S</a:t>
            </a:r>
            <a:r>
              <a:rPr lang="en-US" sz="2400" dirty="0" smtClean="0"/>
              <a:t>ubstantial bias and errors have been found in air-sea fluxes over western boundary currents (WBC) regions from numerical model products (Moore </a:t>
            </a:r>
            <a:r>
              <a:rPr lang="en-US" sz="2400" dirty="0"/>
              <a:t>and Renfrew 2002; Roberts et al. 2012; Zhang et al. </a:t>
            </a:r>
            <a:r>
              <a:rPr lang="en-US" sz="2400" dirty="0" smtClean="0"/>
              <a:t>2016).</a:t>
            </a:r>
          </a:p>
          <a:p>
            <a:r>
              <a:rPr lang="en-US" sz="2400" dirty="0" smtClean="0"/>
              <a:t>Ocean </a:t>
            </a:r>
            <a:r>
              <a:rPr lang="en-US" sz="2400" dirty="0"/>
              <a:t>modeling studies show that including currents reduces the Eddy Kinetic Energy production by about </a:t>
            </a:r>
            <a:r>
              <a:rPr lang="en-US" sz="2400" dirty="0" smtClean="0"/>
              <a:t>25% (</a:t>
            </a:r>
            <a:r>
              <a:rPr lang="en-US" i="1" dirty="0" smtClean="0"/>
              <a:t>Renault </a:t>
            </a:r>
            <a:r>
              <a:rPr lang="en-US" i="1" dirty="0"/>
              <a:t>et al.</a:t>
            </a:r>
            <a:r>
              <a:rPr lang="en-US" dirty="0"/>
              <a:t>, 2016a, </a:t>
            </a:r>
            <a:r>
              <a:rPr lang="en-US" dirty="0" smtClean="0"/>
              <a:t>2016b)</a:t>
            </a:r>
            <a:endParaRPr lang="en-US" sz="2400" dirty="0" smtClean="0"/>
          </a:p>
          <a:p>
            <a:pPr lvl="1"/>
            <a:r>
              <a:rPr lang="en-US" sz="2400" dirty="0" smtClean="0"/>
              <a:t>And the input was a little too low before considering currents</a:t>
            </a:r>
          </a:p>
          <a:p>
            <a:r>
              <a:rPr lang="en-US" sz="2400" dirty="0" smtClean="0"/>
              <a:t>The impact of currents are seen in </a:t>
            </a:r>
            <a:r>
              <a:rPr lang="en-US" sz="2400" dirty="0" err="1" smtClean="0"/>
              <a:t>scatterometer</a:t>
            </a:r>
            <a:r>
              <a:rPr lang="en-US" sz="2400" dirty="0" smtClean="0"/>
              <a:t> wind stress (</a:t>
            </a:r>
            <a:r>
              <a:rPr lang="en-US" sz="2400" dirty="0" err="1" smtClean="0"/>
              <a:t>Plagge</a:t>
            </a:r>
            <a:r>
              <a:rPr lang="en-US" sz="2400" dirty="0" smtClean="0"/>
              <a:t> et al. )</a:t>
            </a:r>
          </a:p>
          <a:p>
            <a:r>
              <a:rPr lang="en-US" sz="2400" dirty="0" smtClean="0"/>
              <a:t>If currents are important to surface forcing, then either </a:t>
            </a:r>
          </a:p>
          <a:p>
            <a:pPr lvl="1"/>
            <a:r>
              <a:rPr lang="en-US" sz="2400" dirty="0" smtClean="0"/>
              <a:t>there are additional factors than need to be considered in surface stress that are not already considered (e.g., </a:t>
            </a:r>
            <a:r>
              <a:rPr lang="en-US" sz="2400" dirty="0" err="1" smtClean="0"/>
              <a:t>seastate</a:t>
            </a:r>
            <a:r>
              <a:rPr lang="en-US" sz="2400" dirty="0" smtClean="0"/>
              <a:t>), or</a:t>
            </a:r>
          </a:p>
          <a:p>
            <a:pPr lvl="1"/>
            <a:r>
              <a:rPr lang="en-US" sz="2400" dirty="0" smtClean="0"/>
              <a:t>feedbacks that change other things, making currents more important through indirect processes</a:t>
            </a:r>
          </a:p>
          <a:p>
            <a:r>
              <a:rPr lang="en-US" sz="2400" dirty="0" smtClean="0"/>
              <a:t>The near surface profile is dependent on stress, stratification and wave breaking; but dependencies are far from clear.</a:t>
            </a:r>
          </a:p>
          <a:p>
            <a:pPr marL="0" indent="0">
              <a:buNone/>
            </a:pPr>
            <a:endParaRPr lang="en-US" sz="2400" dirty="0"/>
          </a:p>
        </p:txBody>
      </p:sp>
      <p:sp>
        <p:nvSpPr>
          <p:cNvPr id="5" name="Title 1"/>
          <p:cNvSpPr>
            <a:spLocks noGrp="1"/>
          </p:cNvSpPr>
          <p:nvPr>
            <p:ph type="title"/>
          </p:nvPr>
        </p:nvSpPr>
        <p:spPr>
          <a:xfrm>
            <a:off x="457200" y="152400"/>
            <a:ext cx="8229600" cy="868362"/>
          </a:xfrm>
        </p:spPr>
        <p:txBody>
          <a:bodyPr>
            <a:noAutofit/>
          </a:bodyPr>
          <a:lstStyle/>
          <a:p>
            <a:r>
              <a:rPr lang="en-US" dirty="0"/>
              <a:t>Motivation for Interaction over Currents</a:t>
            </a:r>
          </a:p>
        </p:txBody>
      </p:sp>
    </p:spTree>
    <p:extLst>
      <p:ext uri="{BB962C8B-B14F-4D97-AF65-F5344CB8AC3E}">
        <p14:creationId xmlns:p14="http://schemas.microsoft.com/office/powerpoint/2010/main" val="103858350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r>
              <a:rPr lang="en-US" sz="3200" b="1" dirty="0" smtClean="0">
                <a:solidFill>
                  <a:schemeClr val="tx2"/>
                </a:solidFill>
              </a:rPr>
              <a:t>Experimental design </a:t>
            </a:r>
            <a:br>
              <a:rPr lang="en-US" sz="3200" b="1" dirty="0" smtClean="0">
                <a:solidFill>
                  <a:schemeClr val="tx2"/>
                </a:solidFill>
              </a:rPr>
            </a:br>
            <a:r>
              <a:rPr lang="en-US" sz="3200" b="1" dirty="0" smtClean="0">
                <a:solidFill>
                  <a:schemeClr val="tx2"/>
                </a:solidFill>
              </a:rPr>
              <a:t>for a two-way coupled model</a:t>
            </a:r>
            <a:endParaRPr lang="en-US" sz="3200" b="1" dirty="0">
              <a:solidFill>
                <a:schemeClr val="tx2"/>
              </a:solidFill>
            </a:endParaRPr>
          </a:p>
        </p:txBody>
      </p:sp>
      <p:sp>
        <p:nvSpPr>
          <p:cNvPr id="3" name="Content Placeholder 2"/>
          <p:cNvSpPr>
            <a:spLocks noGrp="1"/>
          </p:cNvSpPr>
          <p:nvPr>
            <p:ph idx="1"/>
          </p:nvPr>
        </p:nvSpPr>
        <p:spPr>
          <a:xfrm>
            <a:off x="651560" y="928206"/>
            <a:ext cx="8263840" cy="1586394"/>
          </a:xfrm>
        </p:spPr>
        <p:txBody>
          <a:bodyPr>
            <a:noAutofit/>
          </a:bodyPr>
          <a:lstStyle/>
          <a:p>
            <a:r>
              <a:rPr lang="en-US" sz="2400" dirty="0"/>
              <a:t>These experiments were designed to separate the ocean currents’ effect on the wind stress from the wave effect. The four experiments differ only in how wind stress is calculated in the bulk parameterization equation.  </a:t>
            </a:r>
          </a:p>
        </p:txBody>
      </p:sp>
      <p:pic>
        <p:nvPicPr>
          <p:cNvPr id="4" name="Picture 3" descr="Untitled.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8600" y="2590800"/>
            <a:ext cx="8577072" cy="3822192"/>
          </a:xfrm>
          <a:prstGeom prst="rect">
            <a:avLst/>
          </a:prstGeom>
        </p:spPr>
      </p:pic>
      <p:sp>
        <p:nvSpPr>
          <p:cNvPr id="5" name="TextBox 4"/>
          <p:cNvSpPr txBox="1"/>
          <p:nvPr/>
        </p:nvSpPr>
        <p:spPr>
          <a:xfrm>
            <a:off x="228600" y="4123938"/>
            <a:ext cx="1324155" cy="369332"/>
          </a:xfrm>
          <a:prstGeom prst="rect">
            <a:avLst/>
          </a:prstGeom>
          <a:noFill/>
        </p:spPr>
        <p:txBody>
          <a:bodyPr wrap="square" rtlCol="0">
            <a:spAutoFit/>
          </a:bodyPr>
          <a:lstStyle/>
          <a:p>
            <a:r>
              <a:rPr lang="en-US" dirty="0" smtClean="0">
                <a:solidFill>
                  <a:srgbClr val="FF0000"/>
                </a:solidFill>
              </a:rPr>
              <a:t>Currents</a:t>
            </a:r>
            <a:endParaRPr lang="en-US" dirty="0">
              <a:solidFill>
                <a:srgbClr val="FF0000"/>
              </a:solidFill>
            </a:endParaRPr>
          </a:p>
        </p:txBody>
      </p:sp>
      <p:sp>
        <p:nvSpPr>
          <p:cNvPr id="6" name="TextBox 5"/>
          <p:cNvSpPr txBox="1"/>
          <p:nvPr/>
        </p:nvSpPr>
        <p:spPr>
          <a:xfrm>
            <a:off x="228599" y="4645670"/>
            <a:ext cx="1324155" cy="369332"/>
          </a:xfrm>
          <a:prstGeom prst="rect">
            <a:avLst/>
          </a:prstGeom>
          <a:noFill/>
        </p:spPr>
        <p:txBody>
          <a:bodyPr wrap="square" rtlCol="0">
            <a:spAutoFit/>
          </a:bodyPr>
          <a:lstStyle/>
          <a:p>
            <a:r>
              <a:rPr lang="en-US" dirty="0" err="1" smtClean="0">
                <a:solidFill>
                  <a:srgbClr val="FF0000"/>
                </a:solidFill>
              </a:rPr>
              <a:t>Seastate</a:t>
            </a:r>
            <a:endParaRPr lang="en-US" dirty="0">
              <a:solidFill>
                <a:srgbClr val="FF0000"/>
              </a:solidFill>
            </a:endParaRPr>
          </a:p>
        </p:txBody>
      </p:sp>
      <p:sp>
        <p:nvSpPr>
          <p:cNvPr id="7" name="TextBox 6"/>
          <p:cNvSpPr txBox="1"/>
          <p:nvPr/>
        </p:nvSpPr>
        <p:spPr>
          <a:xfrm>
            <a:off x="228598" y="5173754"/>
            <a:ext cx="1324155" cy="646331"/>
          </a:xfrm>
          <a:prstGeom prst="rect">
            <a:avLst/>
          </a:prstGeom>
          <a:noFill/>
        </p:spPr>
        <p:txBody>
          <a:bodyPr wrap="square" rtlCol="0">
            <a:spAutoFit/>
          </a:bodyPr>
          <a:lstStyle/>
          <a:p>
            <a:r>
              <a:rPr lang="en-US" dirty="0" smtClean="0">
                <a:solidFill>
                  <a:srgbClr val="FF0000"/>
                </a:solidFill>
              </a:rPr>
              <a:t>Currents &amp; </a:t>
            </a:r>
            <a:r>
              <a:rPr lang="en-US" dirty="0" err="1" smtClean="0">
                <a:solidFill>
                  <a:srgbClr val="FF0000"/>
                </a:solidFill>
              </a:rPr>
              <a:t>Seastate</a:t>
            </a:r>
            <a:endParaRPr lang="en-US" dirty="0">
              <a:solidFill>
                <a:srgbClr val="FF0000"/>
              </a:solidFill>
            </a:endParaRPr>
          </a:p>
        </p:txBody>
      </p:sp>
    </p:spTree>
    <p:extLst>
      <p:ext uri="{BB962C8B-B14F-4D97-AF65-F5344CB8AC3E}">
        <p14:creationId xmlns:p14="http://schemas.microsoft.com/office/powerpoint/2010/main" val="253412496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solidFill>
                  <a:schemeClr val="tx2"/>
                </a:solidFill>
              </a:rPr>
              <a:t>Coupling among three modeling </a:t>
            </a:r>
            <a:r>
              <a:rPr lang="en-US" sz="3200" b="1" dirty="0">
                <a:solidFill>
                  <a:schemeClr val="tx2"/>
                </a:solidFill>
              </a:rPr>
              <a:t>c</a:t>
            </a:r>
            <a:r>
              <a:rPr lang="en-US" sz="3200" b="1" dirty="0" smtClean="0">
                <a:solidFill>
                  <a:schemeClr val="tx2"/>
                </a:solidFill>
              </a:rPr>
              <a:t>omponents</a:t>
            </a:r>
            <a:endParaRPr lang="en-US" sz="3200" b="1" dirty="0">
              <a:solidFill>
                <a:schemeClr val="tx2"/>
              </a:solidFill>
            </a:endParaRPr>
          </a:p>
        </p:txBody>
      </p:sp>
      <p:grpSp>
        <p:nvGrpSpPr>
          <p:cNvPr id="4" name="Group 3"/>
          <p:cNvGrpSpPr/>
          <p:nvPr/>
        </p:nvGrpSpPr>
        <p:grpSpPr>
          <a:xfrm>
            <a:off x="1219200" y="1447800"/>
            <a:ext cx="7164705" cy="3100752"/>
            <a:chOff x="1219200" y="2004648"/>
            <a:chExt cx="7164705" cy="3100752"/>
          </a:xfrm>
        </p:grpSpPr>
        <p:sp>
          <p:nvSpPr>
            <p:cNvPr id="6" name="Rounded Rectangle 5"/>
            <p:cNvSpPr/>
            <p:nvPr/>
          </p:nvSpPr>
          <p:spPr>
            <a:xfrm>
              <a:off x="1295400" y="2314575"/>
              <a:ext cx="1901952" cy="914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t>Ocean</a:t>
              </a:r>
            </a:p>
            <a:p>
              <a:pPr algn="ctr"/>
              <a:r>
                <a:rPr lang="en-US" sz="2000" dirty="0" smtClean="0"/>
                <a:t>(ROMS)</a:t>
              </a:r>
              <a:endParaRPr lang="en-US" sz="2000" dirty="0"/>
            </a:p>
          </p:txBody>
        </p:sp>
        <p:sp>
          <p:nvSpPr>
            <p:cNvPr id="9" name="Rounded Rectangle 8"/>
            <p:cNvSpPr/>
            <p:nvPr/>
          </p:nvSpPr>
          <p:spPr>
            <a:xfrm>
              <a:off x="1298448" y="4191000"/>
              <a:ext cx="1901952" cy="914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t>Wave</a:t>
              </a:r>
            </a:p>
            <a:p>
              <a:pPr algn="ctr"/>
              <a:r>
                <a:rPr lang="en-US" sz="2000" dirty="0" smtClean="0"/>
                <a:t>(SWAN)</a:t>
              </a:r>
              <a:endParaRPr lang="en-US" sz="2000" dirty="0"/>
            </a:p>
          </p:txBody>
        </p:sp>
        <p:sp>
          <p:nvSpPr>
            <p:cNvPr id="10" name="Rounded Rectangle 9"/>
            <p:cNvSpPr/>
            <p:nvPr/>
          </p:nvSpPr>
          <p:spPr>
            <a:xfrm>
              <a:off x="5915025" y="2362200"/>
              <a:ext cx="2468880" cy="265176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t>Atmosphere</a:t>
              </a:r>
            </a:p>
            <a:p>
              <a:pPr algn="ctr"/>
              <a:r>
                <a:rPr lang="en-US" sz="2000" dirty="0" smtClean="0"/>
                <a:t>(WRF)</a:t>
              </a:r>
            </a:p>
            <a:p>
              <a:pPr algn="ctr"/>
              <a:endParaRPr lang="en-US" sz="2000" dirty="0">
                <a:solidFill>
                  <a:srgbClr val="990033"/>
                </a:solidFill>
              </a:endParaRPr>
            </a:p>
            <a:p>
              <a:pPr algn="ctr"/>
              <a:endParaRPr lang="en-US" sz="2400" dirty="0" smtClean="0">
                <a:solidFill>
                  <a:srgbClr val="990033"/>
                </a:solidFill>
              </a:endParaRPr>
            </a:p>
          </p:txBody>
        </p:sp>
        <p:cxnSp>
          <p:nvCxnSpPr>
            <p:cNvPr id="14" name="Straight Arrow Connector 13"/>
            <p:cNvCxnSpPr/>
            <p:nvPr/>
          </p:nvCxnSpPr>
          <p:spPr>
            <a:xfrm flipH="1">
              <a:off x="3276599" y="4476750"/>
              <a:ext cx="2438401" cy="0"/>
            </a:xfrm>
            <a:prstGeom prst="straightConnector1">
              <a:avLst/>
            </a:prstGeom>
            <a:ln w="28575" cmpd="sng">
              <a:tailEnd type="arrow"/>
            </a:ln>
          </p:spPr>
          <p:style>
            <a:lnRef idx="1">
              <a:schemeClr val="accent1"/>
            </a:lnRef>
            <a:fillRef idx="0">
              <a:schemeClr val="accent1"/>
            </a:fillRef>
            <a:effectRef idx="0">
              <a:schemeClr val="accent1"/>
            </a:effectRef>
            <a:fontRef idx="minor">
              <a:schemeClr val="tx1"/>
            </a:fontRef>
          </p:style>
        </p:cxnSp>
        <p:sp>
          <p:nvSpPr>
            <p:cNvPr id="30" name="Rounded Rectangle 29"/>
            <p:cNvSpPr/>
            <p:nvPr/>
          </p:nvSpPr>
          <p:spPr>
            <a:xfrm>
              <a:off x="3714750" y="4171951"/>
              <a:ext cx="1484376" cy="400049"/>
            </a:xfrm>
            <a:prstGeom prst="roundRect">
              <a:avLst>
                <a:gd name="adj" fmla="val 222"/>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chemeClr val="tx1"/>
                  </a:solidFill>
                </a:rPr>
                <a:t>10</a:t>
              </a:r>
              <a:r>
                <a:rPr lang="en-US" sz="1600" dirty="0">
                  <a:solidFill>
                    <a:schemeClr val="tx1"/>
                  </a:solidFill>
                </a:rPr>
                <a:t>-</a:t>
              </a:r>
              <a:r>
                <a:rPr lang="en-US" sz="1600" dirty="0" smtClean="0">
                  <a:solidFill>
                    <a:schemeClr val="tx1"/>
                  </a:solidFill>
                </a:rPr>
                <a:t>meter </a:t>
              </a:r>
              <a:r>
                <a:rPr lang="en-US" sz="1600" dirty="0">
                  <a:solidFill>
                    <a:schemeClr val="tx1"/>
                  </a:solidFill>
                </a:rPr>
                <a:t>w</a:t>
              </a:r>
              <a:r>
                <a:rPr lang="en-US" sz="1600" dirty="0" smtClean="0">
                  <a:solidFill>
                    <a:schemeClr val="tx1"/>
                  </a:solidFill>
                </a:rPr>
                <a:t>ind</a:t>
              </a:r>
              <a:endParaRPr lang="en-US" sz="1600" dirty="0">
                <a:solidFill>
                  <a:schemeClr val="tx1"/>
                </a:solidFill>
              </a:endParaRPr>
            </a:p>
          </p:txBody>
        </p:sp>
        <p:cxnSp>
          <p:nvCxnSpPr>
            <p:cNvPr id="37" name="Straight Arrow Connector 36"/>
            <p:cNvCxnSpPr/>
            <p:nvPr/>
          </p:nvCxnSpPr>
          <p:spPr>
            <a:xfrm>
              <a:off x="2133600" y="3352800"/>
              <a:ext cx="0" cy="762000"/>
            </a:xfrm>
            <a:prstGeom prst="straightConnector1">
              <a:avLst/>
            </a:prstGeom>
            <a:ln w="28575" cmpd="sng">
              <a:tailEnd type="arrow"/>
            </a:ln>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p:nvPr/>
          </p:nvCxnSpPr>
          <p:spPr>
            <a:xfrm flipV="1">
              <a:off x="2362200" y="3329941"/>
              <a:ext cx="0" cy="762000"/>
            </a:xfrm>
            <a:prstGeom prst="straightConnector1">
              <a:avLst/>
            </a:prstGeom>
            <a:ln w="28575" cmpd="sng">
              <a:tailEnd type="arrow"/>
            </a:ln>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p:nvPr/>
          </p:nvCxnSpPr>
          <p:spPr>
            <a:xfrm flipH="1">
              <a:off x="3276599" y="2667000"/>
              <a:ext cx="2438401" cy="0"/>
            </a:xfrm>
            <a:prstGeom prst="straightConnector1">
              <a:avLst/>
            </a:prstGeom>
            <a:ln w="28575" cmpd="sng">
              <a:tailEnd type="arrow"/>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a:off x="3319461" y="2886075"/>
              <a:ext cx="2409825" cy="0"/>
            </a:xfrm>
            <a:prstGeom prst="straightConnector1">
              <a:avLst/>
            </a:prstGeom>
            <a:ln w="28575" cmpd="sng">
              <a:tailEnd type="arrow"/>
            </a:ln>
          </p:spPr>
          <p:style>
            <a:lnRef idx="1">
              <a:schemeClr val="accent1"/>
            </a:lnRef>
            <a:fillRef idx="0">
              <a:schemeClr val="accent1"/>
            </a:fillRef>
            <a:effectRef idx="0">
              <a:schemeClr val="accent1"/>
            </a:effectRef>
            <a:fontRef idx="minor">
              <a:schemeClr val="tx1"/>
            </a:fontRef>
          </p:style>
        </p:cxnSp>
        <p:sp>
          <p:nvSpPr>
            <p:cNvPr id="44" name="Rounded Rectangle 43"/>
            <p:cNvSpPr/>
            <p:nvPr/>
          </p:nvSpPr>
          <p:spPr>
            <a:xfrm>
              <a:off x="2895600" y="2004648"/>
              <a:ext cx="3362325" cy="619125"/>
            </a:xfrm>
            <a:prstGeom prst="roundRect">
              <a:avLst>
                <a:gd name="adj" fmla="val 222"/>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chemeClr val="tx1"/>
                  </a:solidFill>
                </a:rPr>
                <a:t>Wind stress, Surface heat fluxes</a:t>
              </a:r>
            </a:p>
            <a:p>
              <a:pPr algn="ctr"/>
              <a:r>
                <a:rPr lang="en-US" sz="1600" dirty="0" smtClean="0">
                  <a:solidFill>
                    <a:schemeClr val="tx1"/>
                  </a:solidFill>
                </a:rPr>
                <a:t>Radiation, Precipitation,</a:t>
              </a:r>
            </a:p>
            <a:p>
              <a:pPr algn="ctr"/>
              <a:r>
                <a:rPr lang="en-US" sz="1600" dirty="0" smtClean="0">
                  <a:solidFill>
                    <a:schemeClr val="tx1"/>
                  </a:solidFill>
                </a:rPr>
                <a:t> Sea level </a:t>
              </a:r>
              <a:r>
                <a:rPr lang="en-US" sz="1600" dirty="0">
                  <a:solidFill>
                    <a:schemeClr val="tx1"/>
                  </a:solidFill>
                </a:rPr>
                <a:t>p</a:t>
              </a:r>
              <a:r>
                <a:rPr lang="en-US" sz="1600" dirty="0" smtClean="0">
                  <a:solidFill>
                    <a:schemeClr val="tx1"/>
                  </a:solidFill>
                </a:rPr>
                <a:t>ressure</a:t>
              </a:r>
              <a:endParaRPr lang="en-US" sz="1600" dirty="0">
                <a:solidFill>
                  <a:schemeClr val="tx1"/>
                </a:solidFill>
              </a:endParaRPr>
            </a:p>
          </p:txBody>
        </p:sp>
        <p:sp>
          <p:nvSpPr>
            <p:cNvPr id="45" name="Rounded Rectangle 44"/>
            <p:cNvSpPr/>
            <p:nvPr/>
          </p:nvSpPr>
          <p:spPr>
            <a:xfrm>
              <a:off x="1219200" y="3358516"/>
              <a:ext cx="1003173" cy="581025"/>
            </a:xfrm>
            <a:prstGeom prst="roundRect">
              <a:avLst>
                <a:gd name="adj" fmla="val 222"/>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chemeClr val="tx1"/>
                  </a:solidFill>
                </a:rPr>
                <a:t>Surface currents</a:t>
              </a:r>
            </a:p>
          </p:txBody>
        </p:sp>
        <p:sp>
          <p:nvSpPr>
            <p:cNvPr id="46" name="Rounded Rectangle 45"/>
            <p:cNvSpPr/>
            <p:nvPr/>
          </p:nvSpPr>
          <p:spPr>
            <a:xfrm>
              <a:off x="2368677" y="3434716"/>
              <a:ext cx="1441323" cy="581025"/>
            </a:xfrm>
            <a:prstGeom prst="roundRect">
              <a:avLst>
                <a:gd name="adj" fmla="val 222"/>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chemeClr val="tx1"/>
                  </a:solidFill>
                </a:rPr>
                <a:t> Wave length, height, period and direction </a:t>
              </a:r>
              <a:endParaRPr lang="en-US" sz="1050" dirty="0">
                <a:solidFill>
                  <a:schemeClr val="tx1"/>
                </a:solidFill>
              </a:endParaRPr>
            </a:p>
          </p:txBody>
        </p:sp>
      </p:grpSp>
      <p:sp>
        <p:nvSpPr>
          <p:cNvPr id="3" name="Rectangle 2"/>
          <p:cNvSpPr/>
          <p:nvPr/>
        </p:nvSpPr>
        <p:spPr>
          <a:xfrm>
            <a:off x="1228725" y="4800600"/>
            <a:ext cx="7067550" cy="1200329"/>
          </a:xfrm>
          <a:prstGeom prst="rect">
            <a:avLst/>
          </a:prstGeom>
          <a:noFill/>
        </p:spPr>
        <p:txBody>
          <a:bodyPr wrap="square">
            <a:spAutoFit/>
          </a:bodyPr>
          <a:lstStyle/>
          <a:p>
            <a:pPr algn="just"/>
            <a:r>
              <a:rPr lang="en-US" sz="2400" dirty="0" smtClean="0"/>
              <a:t>Atmospheric, ocean and wave models are </a:t>
            </a:r>
            <a:r>
              <a:rPr lang="en-US" sz="2400" dirty="0"/>
              <a:t>synchronized every 10 </a:t>
            </a:r>
            <a:r>
              <a:rPr lang="en-US" sz="2400" dirty="0" smtClean="0"/>
              <a:t>minutes </a:t>
            </a:r>
            <a:r>
              <a:rPr lang="en-US" sz="2400" dirty="0"/>
              <a:t>to exchange data fields </a:t>
            </a:r>
            <a:r>
              <a:rPr lang="en-US" sz="2400" dirty="0" smtClean="0"/>
              <a:t>through </a:t>
            </a:r>
            <a:r>
              <a:rPr lang="en-US" sz="2400" dirty="0"/>
              <a:t>the </a:t>
            </a:r>
            <a:r>
              <a:rPr lang="en-US" sz="2400" dirty="0" smtClean="0"/>
              <a:t>Model Coupling Toolkit (MCT).</a:t>
            </a:r>
            <a:endParaRPr lang="en-US" sz="2400" dirty="0"/>
          </a:p>
        </p:txBody>
      </p:sp>
      <p:sp>
        <p:nvSpPr>
          <p:cNvPr id="21" name="Rounded Rectangle 20"/>
          <p:cNvSpPr/>
          <p:nvPr/>
        </p:nvSpPr>
        <p:spPr>
          <a:xfrm>
            <a:off x="3204798" y="4114800"/>
            <a:ext cx="2667000" cy="400049"/>
          </a:xfrm>
          <a:prstGeom prst="roundRect">
            <a:avLst>
              <a:gd name="adj" fmla="val 222"/>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chemeClr val="tx1"/>
                </a:solidFill>
              </a:rPr>
              <a:t>Wave height and wave length</a:t>
            </a:r>
          </a:p>
        </p:txBody>
      </p:sp>
      <p:cxnSp>
        <p:nvCxnSpPr>
          <p:cNvPr id="22" name="Straight Arrow Connector 21"/>
          <p:cNvCxnSpPr/>
          <p:nvPr/>
        </p:nvCxnSpPr>
        <p:spPr>
          <a:xfrm>
            <a:off x="3333750" y="4114800"/>
            <a:ext cx="2409825" cy="0"/>
          </a:xfrm>
          <a:prstGeom prst="straightConnector1">
            <a:avLst/>
          </a:prstGeom>
          <a:ln w="28575" cmpd="sng">
            <a:tailEnd type="arrow"/>
          </a:ln>
        </p:spPr>
        <p:style>
          <a:lnRef idx="1">
            <a:schemeClr val="accent1"/>
          </a:lnRef>
          <a:fillRef idx="0">
            <a:schemeClr val="accent1"/>
          </a:fillRef>
          <a:effectRef idx="0">
            <a:schemeClr val="accent1"/>
          </a:effectRef>
          <a:fontRef idx="minor">
            <a:schemeClr val="tx1"/>
          </a:fontRef>
        </p:style>
      </p:cxnSp>
      <p:sp>
        <p:nvSpPr>
          <p:cNvPr id="26" name="Rounded Rectangle 25"/>
          <p:cNvSpPr/>
          <p:nvPr/>
        </p:nvSpPr>
        <p:spPr>
          <a:xfrm>
            <a:off x="3505200" y="2514600"/>
            <a:ext cx="2000250" cy="400049"/>
          </a:xfrm>
          <a:prstGeom prst="roundRect">
            <a:avLst>
              <a:gd name="adj" fmla="val 222"/>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smtClean="0">
                <a:solidFill>
                  <a:srgbClr val="FF0000"/>
                </a:solidFill>
              </a:rPr>
              <a:t>Surface currents </a:t>
            </a:r>
            <a:endParaRPr lang="en-US" sz="1600" b="1" dirty="0">
              <a:solidFill>
                <a:srgbClr val="FF0000"/>
              </a:solidFill>
            </a:endParaRPr>
          </a:p>
        </p:txBody>
      </p:sp>
      <p:sp>
        <p:nvSpPr>
          <p:cNvPr id="28" name="Rounded Rectangle 27"/>
          <p:cNvSpPr/>
          <p:nvPr/>
        </p:nvSpPr>
        <p:spPr>
          <a:xfrm>
            <a:off x="3429000" y="2286000"/>
            <a:ext cx="2247900" cy="400049"/>
          </a:xfrm>
          <a:prstGeom prst="roundRect">
            <a:avLst>
              <a:gd name="adj" fmla="val 222"/>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chemeClr val="tx1"/>
                </a:solidFill>
              </a:rPr>
              <a:t>Sea surface temperature</a:t>
            </a:r>
            <a:endParaRPr lang="en-US" sz="1600" b="1" dirty="0">
              <a:solidFill>
                <a:srgbClr val="C00000"/>
              </a:solidFill>
            </a:endParaRPr>
          </a:p>
        </p:txBody>
      </p:sp>
      <p:sp>
        <p:nvSpPr>
          <p:cNvPr id="29" name="Rounded Rectangle 28"/>
          <p:cNvSpPr/>
          <p:nvPr/>
        </p:nvSpPr>
        <p:spPr>
          <a:xfrm>
            <a:off x="6290473" y="2971800"/>
            <a:ext cx="1841754" cy="1279868"/>
          </a:xfrm>
          <a:prstGeom prst="roundRect">
            <a:avLst>
              <a:gd name="adj" fmla="val 21297"/>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ln w="17780" cmpd="sng">
                  <a:solidFill>
                    <a:srgbClr val="FFFFFF"/>
                  </a:solidFill>
                  <a:prstDash val="solid"/>
                  <a:miter lim="800000"/>
                </a:ln>
                <a:solidFill>
                  <a:srgbClr val="FF0000"/>
                </a:solidFill>
                <a:effectLst>
                  <a:outerShdw blurRad="50800" algn="tl" rotWithShape="0">
                    <a:srgbClr val="000000"/>
                  </a:outerShdw>
                </a:effectLst>
              </a:rPr>
              <a:t>+</a:t>
            </a:r>
          </a:p>
          <a:p>
            <a:pPr algn="ctr"/>
            <a:r>
              <a:rPr lang="en-US" sz="2400" b="1" dirty="0" smtClean="0">
                <a:ln w="17780" cmpd="sng">
                  <a:solidFill>
                    <a:srgbClr val="FFFFFF"/>
                  </a:solidFill>
                  <a:prstDash val="solid"/>
                  <a:miter lim="800000"/>
                </a:ln>
                <a:solidFill>
                  <a:srgbClr val="FF0000"/>
                </a:solidFill>
                <a:effectLst>
                  <a:outerShdw blurRad="50800" algn="tl" rotWithShape="0">
                    <a:srgbClr val="000000"/>
                  </a:outerShdw>
                </a:effectLst>
              </a:rPr>
              <a:t>Modified MYNN</a:t>
            </a:r>
            <a:endParaRPr lang="en-US" sz="2400" b="1" dirty="0">
              <a:ln w="17780" cmpd="sng">
                <a:solidFill>
                  <a:srgbClr val="FFFFFF"/>
                </a:solidFill>
                <a:prstDash val="solid"/>
                <a:miter lim="800000"/>
              </a:ln>
              <a:solidFill>
                <a:srgbClr val="FF0000"/>
              </a:solidFill>
              <a:effectLst>
                <a:outerShdw blurRad="50800" algn="tl" rotWithShape="0">
                  <a:srgbClr val="000000"/>
                </a:outerShdw>
              </a:effectLst>
            </a:endParaRPr>
          </a:p>
        </p:txBody>
      </p:sp>
      <p:sp>
        <p:nvSpPr>
          <p:cNvPr id="7" name="TextBox 6"/>
          <p:cNvSpPr txBox="1"/>
          <p:nvPr/>
        </p:nvSpPr>
        <p:spPr>
          <a:xfrm>
            <a:off x="2294626" y="6392174"/>
            <a:ext cx="5408763" cy="369332"/>
          </a:xfrm>
          <a:prstGeom prst="rect">
            <a:avLst/>
          </a:prstGeom>
          <a:noFill/>
        </p:spPr>
        <p:txBody>
          <a:bodyPr wrap="square" rtlCol="0">
            <a:spAutoFit/>
          </a:bodyPr>
          <a:lstStyle/>
          <a:p>
            <a:r>
              <a:rPr lang="en-US" dirty="0" smtClean="0"/>
              <a:t>Qi Shi and Mark Bourassa, </a:t>
            </a:r>
            <a:r>
              <a:rPr lang="en-US" i="1" dirty="0" smtClean="0"/>
              <a:t>Remote Sensing</a:t>
            </a:r>
            <a:r>
              <a:rPr lang="en-US" dirty="0" smtClean="0"/>
              <a:t>, in review</a:t>
            </a:r>
            <a:endParaRPr lang="en-US" dirty="0"/>
          </a:p>
        </p:txBody>
      </p:sp>
    </p:spTree>
    <p:extLst>
      <p:ext uri="{BB962C8B-B14F-4D97-AF65-F5344CB8AC3E}">
        <p14:creationId xmlns:p14="http://schemas.microsoft.com/office/powerpoint/2010/main" val="410353555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fill="hold"/>
                                        <p:tgtEl>
                                          <p:spTgt spid="26"/>
                                        </p:tgtEl>
                                        <p:attrNameLst>
                                          <p:attrName>ppt_x</p:attrName>
                                        </p:attrNameLst>
                                      </p:cBhvr>
                                      <p:tavLst>
                                        <p:tav tm="0">
                                          <p:val>
                                            <p:strVal val="#ppt_x"/>
                                          </p:val>
                                        </p:tav>
                                        <p:tav tm="100000">
                                          <p:val>
                                            <p:strVal val="#ppt_x"/>
                                          </p:val>
                                        </p:tav>
                                      </p:tavLst>
                                    </p:anim>
                                    <p:anim calcmode="lin" valueType="num">
                                      <p:cBhvr additive="base">
                                        <p:cTn id="8" dur="500" fill="hold"/>
                                        <p:tgtEl>
                                          <p:spTgt spid="26"/>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9"/>
                                        </p:tgtEl>
                                        <p:attrNameLst>
                                          <p:attrName>style.visibility</p:attrName>
                                        </p:attrNameLst>
                                      </p:cBhvr>
                                      <p:to>
                                        <p:strVal val="visible"/>
                                      </p:to>
                                    </p:set>
                                    <p:anim calcmode="lin" valueType="num">
                                      <p:cBhvr additive="base">
                                        <p:cTn id="11" dur="500" fill="hold"/>
                                        <p:tgtEl>
                                          <p:spTgt spid="29"/>
                                        </p:tgtEl>
                                        <p:attrNameLst>
                                          <p:attrName>ppt_x</p:attrName>
                                        </p:attrNameLst>
                                      </p:cBhvr>
                                      <p:tavLst>
                                        <p:tav tm="0">
                                          <p:val>
                                            <p:strVal val="#ppt_x"/>
                                          </p:val>
                                        </p:tav>
                                        <p:tav tm="100000">
                                          <p:val>
                                            <p:strVal val="#ppt_x"/>
                                          </p:val>
                                        </p:tav>
                                      </p:tavLst>
                                    </p:anim>
                                    <p:anim calcmode="lin" valueType="num">
                                      <p:cBhvr additive="base">
                                        <p:cTn id="12"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37" presetClass="entr" presetSubtype="0"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1000"/>
                                        <p:tgtEl>
                                          <p:spTgt spid="3"/>
                                        </p:tgtEl>
                                      </p:cBhvr>
                                    </p:animEffect>
                                    <p:anim calcmode="lin" valueType="num">
                                      <p:cBhvr>
                                        <p:cTn id="18" dur="1000" fill="hold"/>
                                        <p:tgtEl>
                                          <p:spTgt spid="3"/>
                                        </p:tgtEl>
                                        <p:attrNameLst>
                                          <p:attrName>ppt_x</p:attrName>
                                        </p:attrNameLst>
                                      </p:cBhvr>
                                      <p:tavLst>
                                        <p:tav tm="0">
                                          <p:val>
                                            <p:strVal val="#ppt_x"/>
                                          </p:val>
                                        </p:tav>
                                        <p:tav tm="100000">
                                          <p:val>
                                            <p:strVal val="#ppt_x"/>
                                          </p:val>
                                        </p:tav>
                                      </p:tavLst>
                                    </p:anim>
                                    <p:anim calcmode="lin" valueType="num">
                                      <p:cBhvr>
                                        <p:cTn id="19" dur="900" decel="100000" fill="hold"/>
                                        <p:tgtEl>
                                          <p:spTgt spid="3"/>
                                        </p:tgtEl>
                                        <p:attrNameLst>
                                          <p:attrName>ppt_y</p:attrName>
                                        </p:attrNameLst>
                                      </p:cBhvr>
                                      <p:tavLst>
                                        <p:tav tm="0">
                                          <p:val>
                                            <p:strVal val="#ppt_y+1"/>
                                          </p:val>
                                        </p:tav>
                                        <p:tav tm="100000">
                                          <p:val>
                                            <p:strVal val="#ppt_y-.03"/>
                                          </p:val>
                                        </p:tav>
                                      </p:tavLst>
                                    </p:anim>
                                    <p:anim calcmode="lin" valueType="num">
                                      <p:cBhvr>
                                        <p:cTn id="20" dur="100" accel="100000" fill="hold">
                                          <p:stCondLst>
                                            <p:cond delay="900"/>
                                          </p:stCondLst>
                                        </p:cTn>
                                        <p:tgtEl>
                                          <p:spTgt spid="3"/>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6" grpId="0"/>
      <p:bldP spid="29"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91312"/>
            <a:ext cx="9144000" cy="844480"/>
          </a:xfrm>
        </p:spPr>
        <p:txBody>
          <a:bodyPr>
            <a:normAutofit fontScale="90000"/>
          </a:bodyPr>
          <a:lstStyle/>
          <a:p>
            <a:r>
              <a:rPr lang="en-US" dirty="0" smtClean="0"/>
              <a:t>Changes in October Wind Stress Magnitude</a:t>
            </a:r>
            <a:br>
              <a:rPr lang="en-US" dirty="0" smtClean="0"/>
            </a:br>
            <a:r>
              <a:rPr lang="en-US" sz="2400" dirty="0" smtClean="0"/>
              <a:t>Relative to model with stress independent of waves and currents</a:t>
            </a:r>
            <a:endParaRPr lang="en-US" sz="2400" dirty="0"/>
          </a:p>
        </p:txBody>
      </p:sp>
      <p:sp>
        <p:nvSpPr>
          <p:cNvPr id="3" name="Content Placeholder 2"/>
          <p:cNvSpPr>
            <a:spLocks noGrp="1"/>
          </p:cNvSpPr>
          <p:nvPr>
            <p:ph idx="1"/>
          </p:nvPr>
        </p:nvSpPr>
        <p:spPr>
          <a:xfrm>
            <a:off x="4632961" y="3531635"/>
            <a:ext cx="4511040" cy="3194480"/>
          </a:xfrm>
        </p:spPr>
        <p:txBody>
          <a:bodyPr>
            <a:normAutofit fontScale="92500"/>
          </a:bodyPr>
          <a:lstStyle/>
          <a:p>
            <a:r>
              <a:rPr lang="en-US" dirty="0" smtClean="0"/>
              <a:t>Currents alone tend to reduce EKE production beyond reasonable values</a:t>
            </a:r>
          </a:p>
          <a:p>
            <a:r>
              <a:rPr lang="en-US" dirty="0" smtClean="0"/>
              <a:t>Waves alone tend to increase stress</a:t>
            </a:r>
          </a:p>
          <a:p>
            <a:pPr lvl="1"/>
            <a:r>
              <a:rPr lang="en-US" dirty="0" smtClean="0"/>
              <a:t>But not as needed</a:t>
            </a:r>
          </a:p>
          <a:p>
            <a:r>
              <a:rPr lang="en-US" dirty="0" smtClean="0"/>
              <a:t>Waves together with currents are not a linear sum of the two</a:t>
            </a:r>
          </a:p>
          <a:p>
            <a:pPr lvl="1"/>
            <a:r>
              <a:rPr lang="en-US" dirty="0" smtClean="0"/>
              <a:t>Good for ocean EKE</a:t>
            </a:r>
          </a:p>
          <a:p>
            <a:pPr lvl="1"/>
            <a:r>
              <a:rPr lang="en-US" dirty="0" smtClean="0"/>
              <a:t>Surface currents are critically important</a:t>
            </a:r>
          </a:p>
        </p:txBody>
      </p:sp>
      <p:pic>
        <p:nvPicPr>
          <p:cNvPr id="4" name="Picture 3"/>
          <p:cNvPicPr>
            <a:picLocks noChangeAspect="1"/>
          </p:cNvPicPr>
          <p:nvPr/>
        </p:nvPicPr>
        <p:blipFill>
          <a:blip r:embed="rId2"/>
          <a:stretch>
            <a:fillRect/>
          </a:stretch>
        </p:blipFill>
        <p:spPr>
          <a:xfrm>
            <a:off x="93563" y="1189870"/>
            <a:ext cx="4539397" cy="2381869"/>
          </a:xfrm>
          <a:prstGeom prst="rect">
            <a:avLst/>
          </a:prstGeom>
        </p:spPr>
      </p:pic>
      <p:pic>
        <p:nvPicPr>
          <p:cNvPr id="5" name="Picture 4"/>
          <p:cNvPicPr>
            <a:picLocks noChangeAspect="1"/>
          </p:cNvPicPr>
          <p:nvPr/>
        </p:nvPicPr>
        <p:blipFill rotWithShape="1">
          <a:blip r:embed="rId3"/>
          <a:srcRect l="5480"/>
          <a:stretch/>
        </p:blipFill>
        <p:spPr>
          <a:xfrm>
            <a:off x="4815840" y="1206499"/>
            <a:ext cx="4328160" cy="2365240"/>
          </a:xfrm>
          <a:prstGeom prst="rect">
            <a:avLst/>
          </a:prstGeom>
        </p:spPr>
      </p:pic>
      <p:pic>
        <p:nvPicPr>
          <p:cNvPr id="6" name="Picture 5"/>
          <p:cNvPicPr>
            <a:picLocks noChangeAspect="1"/>
          </p:cNvPicPr>
          <p:nvPr/>
        </p:nvPicPr>
        <p:blipFill>
          <a:blip r:embed="rId4"/>
          <a:stretch>
            <a:fillRect/>
          </a:stretch>
        </p:blipFill>
        <p:spPr>
          <a:xfrm>
            <a:off x="93562" y="3795597"/>
            <a:ext cx="4640997" cy="2400502"/>
          </a:xfrm>
          <a:prstGeom prst="rect">
            <a:avLst/>
          </a:prstGeom>
        </p:spPr>
      </p:pic>
      <p:sp>
        <p:nvSpPr>
          <p:cNvPr id="7" name="TextBox 6"/>
          <p:cNvSpPr txBox="1"/>
          <p:nvPr/>
        </p:nvSpPr>
        <p:spPr>
          <a:xfrm>
            <a:off x="426720" y="923551"/>
            <a:ext cx="1330960" cy="369332"/>
          </a:xfrm>
          <a:prstGeom prst="rect">
            <a:avLst/>
          </a:prstGeom>
          <a:noFill/>
        </p:spPr>
        <p:txBody>
          <a:bodyPr wrap="square" rtlCol="0">
            <a:spAutoFit/>
          </a:bodyPr>
          <a:lstStyle/>
          <a:p>
            <a:r>
              <a:rPr lang="en-US" dirty="0" smtClean="0"/>
              <a:t>CUR-CTL</a:t>
            </a:r>
            <a:endParaRPr lang="en-US" dirty="0"/>
          </a:p>
        </p:txBody>
      </p:sp>
      <p:sp>
        <p:nvSpPr>
          <p:cNvPr id="8" name="TextBox 7"/>
          <p:cNvSpPr txBox="1"/>
          <p:nvPr/>
        </p:nvSpPr>
        <p:spPr>
          <a:xfrm>
            <a:off x="4815840" y="932702"/>
            <a:ext cx="1330960" cy="369332"/>
          </a:xfrm>
          <a:prstGeom prst="rect">
            <a:avLst/>
          </a:prstGeom>
          <a:noFill/>
        </p:spPr>
        <p:txBody>
          <a:bodyPr wrap="square" rtlCol="0">
            <a:spAutoFit/>
          </a:bodyPr>
          <a:lstStyle/>
          <a:p>
            <a:r>
              <a:rPr lang="en-US" dirty="0" smtClean="0"/>
              <a:t>WAV-CTL</a:t>
            </a:r>
            <a:endParaRPr lang="en-US" dirty="0"/>
          </a:p>
        </p:txBody>
      </p:sp>
      <p:sp>
        <p:nvSpPr>
          <p:cNvPr id="9" name="TextBox 8"/>
          <p:cNvSpPr txBox="1"/>
          <p:nvPr/>
        </p:nvSpPr>
        <p:spPr>
          <a:xfrm>
            <a:off x="355600" y="3533734"/>
            <a:ext cx="1838960" cy="369332"/>
          </a:xfrm>
          <a:prstGeom prst="rect">
            <a:avLst/>
          </a:prstGeom>
          <a:noFill/>
        </p:spPr>
        <p:txBody>
          <a:bodyPr wrap="square" rtlCol="0">
            <a:spAutoFit/>
          </a:bodyPr>
          <a:lstStyle/>
          <a:p>
            <a:r>
              <a:rPr lang="en-US" dirty="0" smtClean="0"/>
              <a:t>CUR&amp;WAV-CTL</a:t>
            </a:r>
            <a:endParaRPr lang="en-US" dirty="0"/>
          </a:p>
        </p:txBody>
      </p:sp>
      <p:sp>
        <p:nvSpPr>
          <p:cNvPr id="10" name="TextBox 9"/>
          <p:cNvSpPr txBox="1"/>
          <p:nvPr/>
        </p:nvSpPr>
        <p:spPr>
          <a:xfrm>
            <a:off x="2299455" y="912030"/>
            <a:ext cx="1791730" cy="369332"/>
          </a:xfrm>
          <a:prstGeom prst="rect">
            <a:avLst/>
          </a:prstGeom>
          <a:noFill/>
        </p:spPr>
        <p:txBody>
          <a:bodyPr wrap="square" rtlCol="0">
            <a:spAutoFit/>
          </a:bodyPr>
          <a:lstStyle/>
          <a:p>
            <a:r>
              <a:rPr lang="en-US" dirty="0" smtClean="0">
                <a:solidFill>
                  <a:srgbClr val="FF0000"/>
                </a:solidFill>
              </a:rPr>
              <a:t>Not Reasonable</a:t>
            </a:r>
            <a:endParaRPr lang="en-US" dirty="0">
              <a:solidFill>
                <a:srgbClr val="FF0000"/>
              </a:solidFill>
            </a:endParaRPr>
          </a:p>
        </p:txBody>
      </p:sp>
      <p:sp>
        <p:nvSpPr>
          <p:cNvPr id="11" name="Rectangle 10"/>
          <p:cNvSpPr/>
          <p:nvPr/>
        </p:nvSpPr>
        <p:spPr>
          <a:xfrm>
            <a:off x="6902559" y="932702"/>
            <a:ext cx="1666610" cy="369332"/>
          </a:xfrm>
          <a:prstGeom prst="rect">
            <a:avLst/>
          </a:prstGeom>
        </p:spPr>
        <p:txBody>
          <a:bodyPr wrap="none">
            <a:spAutoFit/>
          </a:bodyPr>
          <a:lstStyle/>
          <a:p>
            <a:r>
              <a:rPr lang="en-US" dirty="0">
                <a:solidFill>
                  <a:srgbClr val="FF0000"/>
                </a:solidFill>
              </a:rPr>
              <a:t>Not Reasonable</a:t>
            </a:r>
          </a:p>
        </p:txBody>
      </p:sp>
      <p:sp>
        <p:nvSpPr>
          <p:cNvPr id="12" name="Rectangle 11"/>
          <p:cNvSpPr/>
          <p:nvPr/>
        </p:nvSpPr>
        <p:spPr>
          <a:xfrm>
            <a:off x="1897538" y="3519153"/>
            <a:ext cx="2321276" cy="369332"/>
          </a:xfrm>
          <a:prstGeom prst="rect">
            <a:avLst/>
          </a:prstGeom>
        </p:spPr>
        <p:txBody>
          <a:bodyPr wrap="none">
            <a:spAutoFit/>
          </a:bodyPr>
          <a:lstStyle/>
          <a:p>
            <a:r>
              <a:rPr lang="en-US" b="1" dirty="0" smtClean="0">
                <a:solidFill>
                  <a:srgbClr val="00B050"/>
                </a:solidFill>
              </a:rPr>
              <a:t>Seemingly Reasonable</a:t>
            </a:r>
            <a:endParaRPr lang="en-US" b="1" dirty="0">
              <a:solidFill>
                <a:srgbClr val="00B050"/>
              </a:solidFill>
            </a:endParaRPr>
          </a:p>
        </p:txBody>
      </p:sp>
    </p:spTree>
    <p:extLst>
      <p:ext uri="{BB962C8B-B14F-4D97-AF65-F5344CB8AC3E}">
        <p14:creationId xmlns:p14="http://schemas.microsoft.com/office/powerpoint/2010/main" val="343859785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Changes in </a:t>
            </a:r>
            <a:r>
              <a:rPr lang="en-US" dirty="0" smtClean="0"/>
              <a:t>October Ocean </a:t>
            </a:r>
            <a:r>
              <a:rPr lang="en-US" dirty="0"/>
              <a:t>Ekman Pumping</a:t>
            </a:r>
          </a:p>
        </p:txBody>
      </p:sp>
      <p:sp>
        <p:nvSpPr>
          <p:cNvPr id="3" name="Content Placeholder 2"/>
          <p:cNvSpPr>
            <a:spLocks noGrp="1"/>
          </p:cNvSpPr>
          <p:nvPr>
            <p:ph idx="1"/>
          </p:nvPr>
        </p:nvSpPr>
        <p:spPr>
          <a:xfrm>
            <a:off x="4559643" y="3663517"/>
            <a:ext cx="4311401" cy="2897921"/>
          </a:xfrm>
        </p:spPr>
        <p:txBody>
          <a:bodyPr>
            <a:normAutofit fontScale="92500"/>
          </a:bodyPr>
          <a:lstStyle/>
          <a:p>
            <a:r>
              <a:rPr lang="en-US" dirty="0" smtClean="0"/>
              <a:t>In the upper two images the mixed layer heat budget is dominated by horizontal transport processes.</a:t>
            </a:r>
          </a:p>
          <a:p>
            <a:r>
              <a:rPr lang="en-US" dirty="0" smtClean="0"/>
              <a:t>In the bottom case, the heat budget is dominated by vertical motion</a:t>
            </a:r>
          </a:p>
          <a:p>
            <a:pPr lvl="1"/>
            <a:r>
              <a:rPr lang="en-US" dirty="0" smtClean="0"/>
              <a:t>Curl of stress is greater over SST gradients (more like observations)</a:t>
            </a:r>
            <a:endParaRPr lang="en-US" dirty="0"/>
          </a:p>
        </p:txBody>
      </p:sp>
      <p:sp>
        <p:nvSpPr>
          <p:cNvPr id="7" name="TextBox 6"/>
          <p:cNvSpPr txBox="1"/>
          <p:nvPr/>
        </p:nvSpPr>
        <p:spPr>
          <a:xfrm>
            <a:off x="426720" y="923551"/>
            <a:ext cx="1330960" cy="369332"/>
          </a:xfrm>
          <a:prstGeom prst="rect">
            <a:avLst/>
          </a:prstGeom>
          <a:noFill/>
        </p:spPr>
        <p:txBody>
          <a:bodyPr wrap="square" rtlCol="0">
            <a:spAutoFit/>
          </a:bodyPr>
          <a:lstStyle/>
          <a:p>
            <a:r>
              <a:rPr lang="en-US" dirty="0" smtClean="0"/>
              <a:t>CUR-CTL</a:t>
            </a:r>
            <a:endParaRPr lang="en-US" dirty="0"/>
          </a:p>
        </p:txBody>
      </p:sp>
      <p:sp>
        <p:nvSpPr>
          <p:cNvPr id="8" name="TextBox 7"/>
          <p:cNvSpPr txBox="1"/>
          <p:nvPr/>
        </p:nvSpPr>
        <p:spPr>
          <a:xfrm>
            <a:off x="4815840" y="932702"/>
            <a:ext cx="1330960" cy="369332"/>
          </a:xfrm>
          <a:prstGeom prst="rect">
            <a:avLst/>
          </a:prstGeom>
          <a:noFill/>
        </p:spPr>
        <p:txBody>
          <a:bodyPr wrap="square" rtlCol="0">
            <a:spAutoFit/>
          </a:bodyPr>
          <a:lstStyle/>
          <a:p>
            <a:r>
              <a:rPr lang="en-US" dirty="0" smtClean="0"/>
              <a:t>WAV-CTL</a:t>
            </a:r>
            <a:endParaRPr lang="en-US" dirty="0"/>
          </a:p>
        </p:txBody>
      </p:sp>
      <p:sp>
        <p:nvSpPr>
          <p:cNvPr id="9" name="TextBox 8"/>
          <p:cNvSpPr txBox="1"/>
          <p:nvPr/>
        </p:nvSpPr>
        <p:spPr>
          <a:xfrm>
            <a:off x="355600" y="3533734"/>
            <a:ext cx="1838960" cy="369332"/>
          </a:xfrm>
          <a:prstGeom prst="rect">
            <a:avLst/>
          </a:prstGeom>
          <a:noFill/>
        </p:spPr>
        <p:txBody>
          <a:bodyPr wrap="square" rtlCol="0">
            <a:spAutoFit/>
          </a:bodyPr>
          <a:lstStyle/>
          <a:p>
            <a:r>
              <a:rPr lang="en-US" dirty="0" smtClean="0"/>
              <a:t>CUR&amp;WAV-CTL</a:t>
            </a:r>
            <a:endParaRPr lang="en-US" dirty="0"/>
          </a:p>
        </p:txBody>
      </p:sp>
      <p:pic>
        <p:nvPicPr>
          <p:cNvPr id="4" name="Picture 3"/>
          <p:cNvPicPr>
            <a:picLocks noChangeAspect="1"/>
          </p:cNvPicPr>
          <p:nvPr/>
        </p:nvPicPr>
        <p:blipFill>
          <a:blip r:embed="rId2"/>
          <a:stretch>
            <a:fillRect/>
          </a:stretch>
        </p:blipFill>
        <p:spPr>
          <a:xfrm>
            <a:off x="220849" y="1249897"/>
            <a:ext cx="4452751" cy="2339499"/>
          </a:xfrm>
          <a:prstGeom prst="rect">
            <a:avLst/>
          </a:prstGeom>
        </p:spPr>
      </p:pic>
      <p:pic>
        <p:nvPicPr>
          <p:cNvPr id="5" name="Picture 4"/>
          <p:cNvPicPr>
            <a:picLocks noChangeAspect="1"/>
          </p:cNvPicPr>
          <p:nvPr/>
        </p:nvPicPr>
        <p:blipFill>
          <a:blip r:embed="rId3"/>
          <a:stretch>
            <a:fillRect/>
          </a:stretch>
        </p:blipFill>
        <p:spPr>
          <a:xfrm>
            <a:off x="4450080" y="1251146"/>
            <a:ext cx="4452751" cy="2320931"/>
          </a:xfrm>
          <a:prstGeom prst="rect">
            <a:avLst/>
          </a:prstGeom>
        </p:spPr>
      </p:pic>
      <p:pic>
        <p:nvPicPr>
          <p:cNvPr id="6" name="Picture 5"/>
          <p:cNvPicPr>
            <a:picLocks noChangeAspect="1"/>
          </p:cNvPicPr>
          <p:nvPr/>
        </p:nvPicPr>
        <p:blipFill>
          <a:blip r:embed="rId4"/>
          <a:stretch>
            <a:fillRect/>
          </a:stretch>
        </p:blipFill>
        <p:spPr>
          <a:xfrm>
            <a:off x="220849" y="3843394"/>
            <a:ext cx="4460383" cy="2343509"/>
          </a:xfrm>
          <a:prstGeom prst="rect">
            <a:avLst/>
          </a:prstGeom>
        </p:spPr>
      </p:pic>
      <p:sp>
        <p:nvSpPr>
          <p:cNvPr id="10" name="Rectangle 9"/>
          <p:cNvSpPr/>
          <p:nvPr/>
        </p:nvSpPr>
        <p:spPr>
          <a:xfrm>
            <a:off x="2047499" y="3602727"/>
            <a:ext cx="2402581" cy="369332"/>
          </a:xfrm>
          <a:prstGeom prst="rect">
            <a:avLst/>
          </a:prstGeom>
        </p:spPr>
        <p:txBody>
          <a:bodyPr wrap="none">
            <a:spAutoFit/>
          </a:bodyPr>
          <a:lstStyle/>
          <a:p>
            <a:r>
              <a:rPr lang="en-US" b="1" dirty="0" smtClean="0">
                <a:solidFill>
                  <a:srgbClr val="00B050"/>
                </a:solidFill>
              </a:rPr>
              <a:t>More like Observations</a:t>
            </a:r>
            <a:endParaRPr lang="en-US" b="1" dirty="0">
              <a:solidFill>
                <a:srgbClr val="00B050"/>
              </a:solidFill>
            </a:endParaRPr>
          </a:p>
        </p:txBody>
      </p:sp>
    </p:spTree>
    <p:extLst>
      <p:ext uri="{BB962C8B-B14F-4D97-AF65-F5344CB8AC3E}">
        <p14:creationId xmlns:p14="http://schemas.microsoft.com/office/powerpoint/2010/main" val="330091540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65454"/>
            <a:ext cx="9144000" cy="844480"/>
          </a:xfrm>
        </p:spPr>
        <p:txBody>
          <a:bodyPr/>
          <a:lstStyle/>
          <a:p>
            <a:r>
              <a:rPr lang="en-US" dirty="0" smtClean="0"/>
              <a:t>Surface Wind Response</a:t>
            </a:r>
            <a:endParaRPr lang="en-US" dirty="0"/>
          </a:p>
        </p:txBody>
      </p:sp>
      <p:sp>
        <p:nvSpPr>
          <p:cNvPr id="3" name="Content Placeholder 2"/>
          <p:cNvSpPr>
            <a:spLocks noGrp="1"/>
          </p:cNvSpPr>
          <p:nvPr>
            <p:ph idx="1"/>
          </p:nvPr>
        </p:nvSpPr>
        <p:spPr>
          <a:xfrm>
            <a:off x="286603" y="4876800"/>
            <a:ext cx="8584442" cy="1479550"/>
          </a:xfrm>
        </p:spPr>
        <p:txBody>
          <a:bodyPr>
            <a:normAutofit fontScale="92500"/>
          </a:bodyPr>
          <a:lstStyle/>
          <a:p>
            <a:r>
              <a:rPr lang="en-US" dirty="0" smtClean="0"/>
              <a:t>Histograms </a:t>
            </a:r>
            <a:r>
              <a:rPr lang="en-US" dirty="0"/>
              <a:t>of the difference of current, stability and log </a:t>
            </a:r>
            <a:r>
              <a:rPr lang="en-US" dirty="0" smtClean="0"/>
              <a:t>profile terms </a:t>
            </a:r>
            <a:r>
              <a:rPr lang="en-US" dirty="0"/>
              <a:t>in the log-wind equation between CUR_WAV and WAVE experiments. The statistics </a:t>
            </a:r>
            <a:r>
              <a:rPr lang="en-US" dirty="0" smtClean="0"/>
              <a:t>are </a:t>
            </a:r>
            <a:r>
              <a:rPr lang="en-US" dirty="0"/>
              <a:t>computed over strong-current (</a:t>
            </a:r>
            <a:r>
              <a:rPr lang="en-US" dirty="0" smtClean="0"/>
              <a:t>U</a:t>
            </a:r>
            <a:r>
              <a:rPr lang="en-US" baseline="-25000" dirty="0" smtClean="0"/>
              <a:t>s</a:t>
            </a:r>
            <a:r>
              <a:rPr lang="en-US" dirty="0" smtClean="0"/>
              <a:t>&gt;1m/s; left) </a:t>
            </a:r>
            <a:r>
              <a:rPr lang="en-US" dirty="0"/>
              <a:t>and weak-current (U</a:t>
            </a:r>
            <a:r>
              <a:rPr lang="en-US" baseline="-25000" dirty="0"/>
              <a:t>s</a:t>
            </a:r>
            <a:r>
              <a:rPr lang="en-US" dirty="0"/>
              <a:t>&lt;1 </a:t>
            </a:r>
            <a:r>
              <a:rPr lang="en-US" dirty="0" smtClean="0"/>
              <a:t>m/s; right) regions. Dashed lines are associated with negative changes in currents.</a:t>
            </a:r>
            <a:endParaRPr lang="en-US" dirty="0"/>
          </a:p>
        </p:txBody>
      </p:sp>
      <p:pic>
        <p:nvPicPr>
          <p:cNvPr id="6" name="Picture 5" descr="Macintosh HD:Users:qishi:Documents:reseach:paper:figure:weak_current_both.png"/>
          <p:cNvPicPr/>
          <p:nvPr/>
        </p:nvPicPr>
        <p:blipFill rotWithShape="1">
          <a:blip r:embed="rId2">
            <a:extLst>
              <a:ext uri="{28A0092B-C50C-407E-A947-70E740481C1C}">
                <a14:useLocalDpi xmlns:a14="http://schemas.microsoft.com/office/drawing/2010/main" val="0"/>
              </a:ext>
            </a:extLst>
          </a:blip>
          <a:srcRect l="7218" t="17980" r="18239" b="8789"/>
          <a:stretch/>
        </p:blipFill>
        <p:spPr bwMode="auto">
          <a:xfrm>
            <a:off x="4578823" y="1188720"/>
            <a:ext cx="4470285" cy="3688080"/>
          </a:xfrm>
          <a:prstGeom prst="rect">
            <a:avLst/>
          </a:prstGeom>
          <a:noFill/>
          <a:ln>
            <a:noFill/>
          </a:ln>
          <a:extLst>
            <a:ext uri="{53640926-AAD7-44D8-BBD7-CCE9431645EC}">
              <a14:shadowObscured xmlns:a14="http://schemas.microsoft.com/office/drawing/2010/main"/>
            </a:ext>
          </a:extLst>
        </p:spPr>
      </p:pic>
      <p:pic>
        <p:nvPicPr>
          <p:cNvPr id="7" name="Picture 6" descr="Macintosh HD:Users:qishi:Documents:reseach:paper:figure:strong_current_both.png"/>
          <p:cNvPicPr/>
          <p:nvPr/>
        </p:nvPicPr>
        <p:blipFill rotWithShape="1">
          <a:blip r:embed="rId3">
            <a:extLst>
              <a:ext uri="{28A0092B-C50C-407E-A947-70E740481C1C}">
                <a14:useLocalDpi xmlns:a14="http://schemas.microsoft.com/office/drawing/2010/main" val="0"/>
              </a:ext>
            </a:extLst>
          </a:blip>
          <a:srcRect l="7874" t="17849" r="17841" b="7998"/>
          <a:stretch/>
        </p:blipFill>
        <p:spPr bwMode="auto">
          <a:xfrm>
            <a:off x="286604" y="1151629"/>
            <a:ext cx="4199132" cy="3725171"/>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67189300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838200" y="405824"/>
            <a:ext cx="7772400" cy="1077218"/>
          </a:xfrm>
          <a:prstGeom prst="rect">
            <a:avLst/>
          </a:prstGeom>
        </p:spPr>
        <p:txBody>
          <a:bodyPr wrap="square">
            <a:spAutoFit/>
          </a:bodyPr>
          <a:lstStyle/>
          <a:p>
            <a:pPr algn="ctr"/>
            <a:r>
              <a:rPr lang="en-US" sz="3200" b="1" dirty="0" smtClean="0">
                <a:solidFill>
                  <a:schemeClr val="tx2"/>
                </a:solidFill>
              </a:rPr>
              <a:t>Sensitivity of the wind stress curl to the crosswind SST gradient</a:t>
            </a:r>
            <a:endParaRPr lang="en-US" sz="2400" dirty="0"/>
          </a:p>
        </p:txBody>
      </p:sp>
      <p:pic>
        <p:nvPicPr>
          <p:cNvPr id="1029" name="Picture 5" descr="D:\thesis\thesis\figure\equation\Picture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55729" y="5401335"/>
            <a:ext cx="1524000" cy="831908"/>
          </a:xfrm>
          <a:prstGeom prst="rect">
            <a:avLst/>
          </a:prstGeom>
          <a:noFill/>
          <a:extLst>
            <a:ext uri="{909E8E84-426E-40dd-AFC4-6F175D3DCCD1}">
              <a14:hiddenFill xmlns="" xmlns:a14="http://schemas.microsoft.com/office/drawing/2010/main">
                <a:solidFill>
                  <a:srgbClr val="FFFFFF"/>
                </a:solidFill>
              </a14:hiddenFill>
            </a:ext>
          </a:extLst>
        </p:spPr>
      </p:pic>
      <p:sp>
        <p:nvSpPr>
          <p:cNvPr id="5" name="TextBox 4"/>
          <p:cNvSpPr txBox="1"/>
          <p:nvPr/>
        </p:nvSpPr>
        <p:spPr>
          <a:xfrm>
            <a:off x="2425698" y="5456542"/>
            <a:ext cx="1733548" cy="646331"/>
          </a:xfrm>
          <a:prstGeom prst="rect">
            <a:avLst/>
          </a:prstGeom>
          <a:noFill/>
        </p:spPr>
        <p:txBody>
          <a:bodyPr wrap="square" rtlCol="0">
            <a:spAutoFit/>
          </a:bodyPr>
          <a:lstStyle/>
          <a:p>
            <a:r>
              <a:rPr lang="en-US" dirty="0" smtClean="0"/>
              <a:t>Coupling coefficient</a:t>
            </a:r>
            <a:endParaRPr lang="en-US" dirty="0"/>
          </a:p>
        </p:txBody>
      </p:sp>
      <p:sp>
        <p:nvSpPr>
          <p:cNvPr id="15" name="Rectangle 14"/>
          <p:cNvSpPr/>
          <p:nvPr/>
        </p:nvSpPr>
        <p:spPr>
          <a:xfrm>
            <a:off x="146504" y="5325530"/>
            <a:ext cx="2139496" cy="369332"/>
          </a:xfrm>
          <a:prstGeom prst="rect">
            <a:avLst/>
          </a:prstGeom>
        </p:spPr>
        <p:txBody>
          <a:bodyPr wrap="none">
            <a:spAutoFit/>
          </a:bodyPr>
          <a:lstStyle/>
          <a:p>
            <a:r>
              <a:rPr lang="en-US" dirty="0" smtClean="0"/>
              <a:t>(</a:t>
            </a:r>
            <a:r>
              <a:rPr lang="en-US" i="1" dirty="0" smtClean="0"/>
              <a:t>Chelton </a:t>
            </a:r>
            <a:r>
              <a:rPr lang="en-US" i="1" dirty="0"/>
              <a:t>et al.</a:t>
            </a:r>
            <a:r>
              <a:rPr lang="en-US" dirty="0"/>
              <a:t>, </a:t>
            </a:r>
            <a:r>
              <a:rPr lang="en-US" dirty="0" smtClean="0"/>
              <a:t>2007)</a:t>
            </a:r>
            <a:endParaRPr lang="en-US" dirty="0"/>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377" y="1626577"/>
            <a:ext cx="5975956" cy="363122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2677831" y="3035711"/>
            <a:ext cx="1436969" cy="338554"/>
          </a:xfrm>
          <a:prstGeom prst="rect">
            <a:avLst/>
          </a:prstGeom>
          <a:noFill/>
        </p:spPr>
        <p:txBody>
          <a:bodyPr wrap="square" rtlCol="0">
            <a:spAutoFit/>
          </a:bodyPr>
          <a:lstStyle/>
          <a:p>
            <a:r>
              <a:rPr lang="en-US" sz="1600" b="1" dirty="0" smtClean="0">
                <a:solidFill>
                  <a:srgbClr val="009900"/>
                </a:solidFill>
              </a:rPr>
              <a:t>Divergence</a:t>
            </a:r>
            <a:endParaRPr lang="en-US" sz="1600" b="1" dirty="0">
              <a:solidFill>
                <a:srgbClr val="009900"/>
              </a:solidFill>
            </a:endParaRPr>
          </a:p>
        </p:txBody>
      </p:sp>
      <p:sp>
        <p:nvSpPr>
          <p:cNvPr id="24" name="TextBox 23"/>
          <p:cNvSpPr txBox="1"/>
          <p:nvPr/>
        </p:nvSpPr>
        <p:spPr>
          <a:xfrm>
            <a:off x="1556685" y="3044128"/>
            <a:ext cx="729315" cy="338554"/>
          </a:xfrm>
          <a:prstGeom prst="rect">
            <a:avLst/>
          </a:prstGeom>
          <a:noFill/>
        </p:spPr>
        <p:txBody>
          <a:bodyPr wrap="square" rtlCol="0">
            <a:spAutoFit/>
          </a:bodyPr>
          <a:lstStyle/>
          <a:p>
            <a:r>
              <a:rPr lang="en-US" sz="1600" b="1" dirty="0" smtClean="0">
                <a:ln>
                  <a:solidFill>
                    <a:srgbClr val="FF0000"/>
                  </a:solidFill>
                </a:ln>
                <a:solidFill>
                  <a:srgbClr val="FF0000"/>
                </a:solidFill>
              </a:rPr>
              <a:t>Curl</a:t>
            </a:r>
            <a:endParaRPr lang="en-US" sz="1600" b="1" dirty="0">
              <a:ln>
                <a:solidFill>
                  <a:srgbClr val="FF0000"/>
                </a:solidFill>
              </a:ln>
              <a:solidFill>
                <a:srgbClr val="FF0000"/>
              </a:solidFill>
            </a:endParaRPr>
          </a:p>
        </p:txBody>
      </p:sp>
      <p:sp>
        <p:nvSpPr>
          <p:cNvPr id="3" name="TextBox 2"/>
          <p:cNvSpPr txBox="1"/>
          <p:nvPr/>
        </p:nvSpPr>
        <p:spPr>
          <a:xfrm>
            <a:off x="6084277" y="1708016"/>
            <a:ext cx="2751992" cy="4247317"/>
          </a:xfrm>
          <a:prstGeom prst="rect">
            <a:avLst/>
          </a:prstGeom>
          <a:noFill/>
        </p:spPr>
        <p:txBody>
          <a:bodyPr wrap="square" rtlCol="0">
            <a:spAutoFit/>
          </a:bodyPr>
          <a:lstStyle/>
          <a:p>
            <a:pPr marL="285750" indent="-285750">
              <a:buFont typeface="Wingdings" panose="05000000000000000000" pitchFamily="2" charset="2"/>
              <a:buChar char="Ø"/>
            </a:pPr>
            <a:r>
              <a:rPr lang="en-US" dirty="0"/>
              <a:t>Currents have already been shown to have a large impact on the pattern of stresses</a:t>
            </a:r>
          </a:p>
          <a:p>
            <a:pPr marL="285750" indent="-285750">
              <a:buFont typeface="Wingdings" panose="05000000000000000000" pitchFamily="2" charset="2"/>
              <a:buChar char="Ø"/>
            </a:pPr>
            <a:r>
              <a:rPr lang="en-US" dirty="0"/>
              <a:t>They also influence the pattern of SSTs (not </a:t>
            </a:r>
            <a:r>
              <a:rPr lang="en-US" dirty="0" smtClean="0"/>
              <a:t>shown in this version of the presentation)</a:t>
            </a:r>
            <a:endParaRPr lang="en-US" dirty="0"/>
          </a:p>
          <a:p>
            <a:pPr marL="285750" indent="-285750">
              <a:buFont typeface="Wingdings" panose="05000000000000000000" pitchFamily="2" charset="2"/>
              <a:buChar char="Ø"/>
            </a:pPr>
            <a:endParaRPr lang="en-US" dirty="0" smtClean="0"/>
          </a:p>
          <a:p>
            <a:pPr marL="285750" indent="-285750">
              <a:buFont typeface="Wingdings" panose="05000000000000000000" pitchFamily="2" charset="2"/>
              <a:buChar char="Ø"/>
            </a:pPr>
            <a:r>
              <a:rPr lang="en-US" dirty="0" smtClean="0"/>
              <a:t>The coupling coefficient will be shown to be highly dependent on the physics considered in the parameterization of stress.</a:t>
            </a:r>
          </a:p>
        </p:txBody>
      </p:sp>
    </p:spTree>
    <p:extLst>
      <p:ext uri="{BB962C8B-B14F-4D97-AF65-F5344CB8AC3E}">
        <p14:creationId xmlns:p14="http://schemas.microsoft.com/office/powerpoint/2010/main" val="355001456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Picture 31" descr="D:\thesis\thesis\figure\coupling-coefficient\2curl-cu_taylor.png"/>
          <p:cNvPicPr/>
          <p:nvPr/>
        </p:nvPicPr>
        <p:blipFill rotWithShape="1">
          <a:blip r:embed="rId3" cstate="print">
            <a:extLst>
              <a:ext uri="{28A0092B-C50C-407E-A947-70E740481C1C}">
                <a14:useLocalDpi xmlns:a14="http://schemas.microsoft.com/office/drawing/2010/main" val="0"/>
              </a:ext>
            </a:extLst>
          </a:blip>
          <a:srcRect l="6527" t="8210" r="8867" b="6075"/>
          <a:stretch/>
        </p:blipFill>
        <p:spPr bwMode="auto">
          <a:xfrm>
            <a:off x="1857554" y="1398970"/>
            <a:ext cx="2767330" cy="2103120"/>
          </a:xfrm>
          <a:prstGeom prst="rect">
            <a:avLst/>
          </a:prstGeom>
          <a:noFill/>
          <a:ln>
            <a:noFill/>
          </a:ln>
          <a:extLst>
            <a:ext uri="{53640926-AAD7-44d8-BBD7-CCE9431645EC}">
              <a14:shadowObscured xmlns="" xmlns:a14="http://schemas.microsoft.com/office/drawing/2010/main"/>
            </a:ext>
          </a:extLst>
        </p:spPr>
      </p:pic>
      <p:pic>
        <p:nvPicPr>
          <p:cNvPr id="31" name="Picture 30" descr="D:\thesis\thesis\figure\coupling-coefficient\2curl-wave.png"/>
          <p:cNvPicPr/>
          <p:nvPr/>
        </p:nvPicPr>
        <p:blipFill rotWithShape="1">
          <a:blip r:embed="rId4" cstate="print">
            <a:extLst>
              <a:ext uri="{28A0092B-C50C-407E-A947-70E740481C1C}">
                <a14:useLocalDpi xmlns:a14="http://schemas.microsoft.com/office/drawing/2010/main" val="0"/>
              </a:ext>
            </a:extLst>
          </a:blip>
          <a:srcRect l="6774" t="6075" r="8614" b="5911"/>
          <a:stretch/>
        </p:blipFill>
        <p:spPr bwMode="auto">
          <a:xfrm>
            <a:off x="1913338" y="3718075"/>
            <a:ext cx="2773090" cy="2193631"/>
          </a:xfrm>
          <a:prstGeom prst="rect">
            <a:avLst/>
          </a:prstGeom>
          <a:noFill/>
          <a:ln>
            <a:noFill/>
          </a:ln>
          <a:extLst>
            <a:ext uri="{53640926-AAD7-44d8-BBD7-CCE9431645EC}">
              <a14:shadowObscured xmlns="" xmlns:a14="http://schemas.microsoft.com/office/drawing/2010/main"/>
            </a:ext>
          </a:extLst>
        </p:spPr>
      </p:pic>
      <p:pic>
        <p:nvPicPr>
          <p:cNvPr id="30" name="Picture 29" descr="D:\thesis\thesis\figure\coupling-coefficient\2curl-cu.png"/>
          <p:cNvPicPr/>
          <p:nvPr/>
        </p:nvPicPr>
        <p:blipFill rotWithShape="1">
          <a:blip r:embed="rId5" cstate="print">
            <a:extLst>
              <a:ext uri="{28A0092B-C50C-407E-A947-70E740481C1C}">
                <a14:useLocalDpi xmlns:a14="http://schemas.microsoft.com/office/drawing/2010/main" val="0"/>
              </a:ext>
            </a:extLst>
          </a:blip>
          <a:srcRect l="6528" t="8375" r="8368" b="5747"/>
          <a:stretch/>
        </p:blipFill>
        <p:spPr bwMode="auto">
          <a:xfrm>
            <a:off x="5056908" y="1390650"/>
            <a:ext cx="2778125" cy="2103120"/>
          </a:xfrm>
          <a:prstGeom prst="rect">
            <a:avLst/>
          </a:prstGeom>
          <a:noFill/>
          <a:ln>
            <a:noFill/>
          </a:ln>
          <a:extLst>
            <a:ext uri="{53640926-AAD7-44d8-BBD7-CCE9431645EC}">
              <a14:shadowObscured xmlns="" xmlns:a14="http://schemas.microsoft.com/office/drawing/2010/main"/>
            </a:ext>
          </a:extLst>
        </p:spPr>
      </p:pic>
      <p:pic>
        <p:nvPicPr>
          <p:cNvPr id="29" name="Picture 28" descr="D:\thesis\thesis\figure\coupling-coefficient\2curl-cont.png"/>
          <p:cNvPicPr/>
          <p:nvPr/>
        </p:nvPicPr>
        <p:blipFill rotWithShape="1">
          <a:blip r:embed="rId6" cstate="print">
            <a:extLst>
              <a:ext uri="{28A0092B-C50C-407E-A947-70E740481C1C}">
                <a14:useLocalDpi xmlns:a14="http://schemas.microsoft.com/office/drawing/2010/main" val="0"/>
              </a:ext>
            </a:extLst>
          </a:blip>
          <a:srcRect l="6774" t="7882" r="8984" b="5747"/>
          <a:stretch/>
        </p:blipFill>
        <p:spPr bwMode="auto">
          <a:xfrm>
            <a:off x="5056907" y="3770881"/>
            <a:ext cx="2778125" cy="2140826"/>
          </a:xfrm>
          <a:prstGeom prst="rect">
            <a:avLst/>
          </a:prstGeom>
          <a:noFill/>
          <a:ln>
            <a:noFill/>
          </a:ln>
          <a:extLst>
            <a:ext uri="{53640926-AAD7-44d8-BBD7-CCE9431645EC}">
              <a14:shadowObscured xmlns="" xmlns:a14="http://schemas.microsoft.com/office/drawing/2010/main"/>
            </a:ext>
          </a:extLst>
        </p:spPr>
      </p:pic>
      <p:sp>
        <p:nvSpPr>
          <p:cNvPr id="6" name="Rectangle 5"/>
          <p:cNvSpPr/>
          <p:nvPr/>
        </p:nvSpPr>
        <p:spPr>
          <a:xfrm>
            <a:off x="0" y="329625"/>
            <a:ext cx="9144000" cy="584775"/>
          </a:xfrm>
          <a:prstGeom prst="rect">
            <a:avLst/>
          </a:prstGeom>
        </p:spPr>
        <p:txBody>
          <a:bodyPr wrap="square">
            <a:spAutoFit/>
          </a:bodyPr>
          <a:lstStyle/>
          <a:p>
            <a:pPr algn="ctr"/>
            <a:r>
              <a:rPr lang="en-US" sz="3200" b="1" dirty="0" smtClean="0">
                <a:solidFill>
                  <a:schemeClr val="tx2"/>
                </a:solidFill>
              </a:rPr>
              <a:t>Coupling Coefficient</a:t>
            </a:r>
            <a:endParaRPr lang="en-US" sz="2400" dirty="0"/>
          </a:p>
        </p:txBody>
      </p:sp>
      <p:sp>
        <p:nvSpPr>
          <p:cNvPr id="11" name="Text Box 2"/>
          <p:cNvSpPr txBox="1">
            <a:spLocks noChangeArrowheads="1"/>
          </p:cNvSpPr>
          <p:nvPr/>
        </p:nvSpPr>
        <p:spPr bwMode="auto">
          <a:xfrm>
            <a:off x="3695828" y="5426360"/>
            <a:ext cx="990600" cy="330200"/>
          </a:xfrm>
          <a:prstGeom prst="rect">
            <a:avLst/>
          </a:prstGeom>
          <a:noFill/>
          <a:ln w="9525">
            <a:noFill/>
            <a:miter lim="800000"/>
            <a:headEnd/>
            <a:tailEnd/>
          </a:ln>
        </p:spPr>
        <p:txBody>
          <a:bodyPr rot="0" vert="horz" wrap="square" lIns="91440" tIns="45720" rIns="91440" bIns="45720" anchor="t" anchorCtr="0">
            <a:noAutofit/>
          </a:bodyPr>
          <a:lstStyle/>
          <a:p>
            <a:pPr marL="0" marR="0" algn="ctr">
              <a:lnSpc>
                <a:spcPct val="115000"/>
              </a:lnSpc>
              <a:spcBef>
                <a:spcPts val="0"/>
              </a:spcBef>
              <a:spcAft>
                <a:spcPts val="1000"/>
              </a:spcAft>
            </a:pPr>
            <a:r>
              <a:rPr lang="en-US" sz="1400" i="1" dirty="0" smtClean="0">
                <a:effectLst/>
                <a:latin typeface="Cambria Math"/>
                <a:ea typeface="SimSun"/>
                <a:cs typeface="Times New Roman"/>
              </a:rPr>
              <a:t>α=0.72</a:t>
            </a:r>
            <a:endParaRPr lang="en-US" sz="1400" dirty="0">
              <a:effectLst/>
              <a:latin typeface="Calibri"/>
              <a:ea typeface="SimSun"/>
              <a:cs typeface="Times New Roman"/>
            </a:endParaRPr>
          </a:p>
        </p:txBody>
      </p:sp>
      <p:sp>
        <p:nvSpPr>
          <p:cNvPr id="12" name="Text Box 2"/>
          <p:cNvSpPr txBox="1">
            <a:spLocks noChangeArrowheads="1"/>
          </p:cNvSpPr>
          <p:nvPr/>
        </p:nvSpPr>
        <p:spPr bwMode="auto">
          <a:xfrm>
            <a:off x="6747307" y="5454104"/>
            <a:ext cx="990600" cy="330200"/>
          </a:xfrm>
          <a:prstGeom prst="rect">
            <a:avLst/>
          </a:prstGeom>
          <a:noFill/>
          <a:ln w="9525">
            <a:noFill/>
            <a:miter lim="800000"/>
            <a:headEnd/>
            <a:tailEnd/>
          </a:ln>
        </p:spPr>
        <p:txBody>
          <a:bodyPr rot="0" vert="horz" wrap="square" lIns="91440" tIns="45720" rIns="91440" bIns="45720" anchor="t" anchorCtr="0">
            <a:noAutofit/>
          </a:bodyPr>
          <a:lstStyle/>
          <a:p>
            <a:pPr marL="0" marR="0" algn="ctr">
              <a:lnSpc>
                <a:spcPct val="115000"/>
              </a:lnSpc>
              <a:spcBef>
                <a:spcPts val="0"/>
              </a:spcBef>
              <a:spcAft>
                <a:spcPts val="1000"/>
              </a:spcAft>
            </a:pPr>
            <a:r>
              <a:rPr lang="en-US" sz="1400" i="1" dirty="0" smtClean="0">
                <a:effectLst/>
                <a:latin typeface="Cambria Math"/>
                <a:ea typeface="SimSun"/>
                <a:cs typeface="Times New Roman"/>
              </a:rPr>
              <a:t>α=0.50</a:t>
            </a:r>
            <a:endParaRPr lang="en-US" sz="1400" dirty="0">
              <a:effectLst/>
              <a:latin typeface="Calibri"/>
              <a:ea typeface="SimSun"/>
              <a:cs typeface="Times New Roman"/>
            </a:endParaRPr>
          </a:p>
        </p:txBody>
      </p:sp>
      <p:pic>
        <p:nvPicPr>
          <p:cNvPr id="1030" name="Picture 6" descr="D:\thesis\thesis\figure\equation\Picture2.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903522" y="3444001"/>
            <a:ext cx="2895600" cy="384175"/>
          </a:xfrm>
          <a:prstGeom prst="rect">
            <a:avLst/>
          </a:prstGeom>
          <a:noFill/>
          <a:extLst>
            <a:ext uri="{909E8E84-426E-40dd-AFC4-6F175D3DCCD1}">
              <a14:hiddenFill xmlns="" xmlns:a14="http://schemas.microsoft.com/office/drawing/2010/main">
                <a:solidFill>
                  <a:srgbClr val="FFFFFF"/>
                </a:solidFill>
              </a14:hiddenFill>
            </a:ext>
          </a:extLst>
        </p:spPr>
      </p:pic>
      <p:pic>
        <p:nvPicPr>
          <p:cNvPr id="1031" name="Picture 7" descr="D:\thesis\thesis\figure\equation\Picture2.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962524" y="3470988"/>
            <a:ext cx="2895600" cy="384175"/>
          </a:xfrm>
          <a:prstGeom prst="rect">
            <a:avLst/>
          </a:prstGeom>
          <a:noFill/>
          <a:extLst>
            <a:ext uri="{909E8E84-426E-40dd-AFC4-6F175D3DCCD1}">
              <a14:hiddenFill xmlns="" xmlns:a14="http://schemas.microsoft.com/office/drawing/2010/main">
                <a:solidFill>
                  <a:srgbClr val="FFFFFF"/>
                </a:solidFill>
              </a14:hiddenFill>
            </a:ext>
          </a:extLst>
        </p:spPr>
      </p:pic>
      <p:sp>
        <p:nvSpPr>
          <p:cNvPr id="23" name="TextBox 22"/>
          <p:cNvSpPr txBox="1"/>
          <p:nvPr/>
        </p:nvSpPr>
        <p:spPr>
          <a:xfrm>
            <a:off x="1436407" y="3810000"/>
            <a:ext cx="1733548" cy="307777"/>
          </a:xfrm>
          <a:prstGeom prst="rect">
            <a:avLst/>
          </a:prstGeom>
          <a:noFill/>
        </p:spPr>
        <p:txBody>
          <a:bodyPr wrap="square" rtlCol="0">
            <a:spAutoFit/>
          </a:bodyPr>
          <a:lstStyle/>
          <a:p>
            <a:pPr algn="ctr"/>
            <a:r>
              <a:rPr lang="en-US" sz="1400" dirty="0" smtClean="0"/>
              <a:t>WAV</a:t>
            </a:r>
            <a:endParaRPr lang="en-US" sz="1400" dirty="0"/>
          </a:p>
        </p:txBody>
      </p:sp>
      <p:sp>
        <p:nvSpPr>
          <p:cNvPr id="24" name="TextBox 23"/>
          <p:cNvSpPr txBox="1"/>
          <p:nvPr/>
        </p:nvSpPr>
        <p:spPr>
          <a:xfrm>
            <a:off x="1927514" y="1393719"/>
            <a:ext cx="1219198" cy="307777"/>
          </a:xfrm>
          <a:prstGeom prst="rect">
            <a:avLst/>
          </a:prstGeom>
          <a:noFill/>
        </p:spPr>
        <p:txBody>
          <a:bodyPr wrap="square" rtlCol="0">
            <a:spAutoFit/>
          </a:bodyPr>
          <a:lstStyle/>
          <a:p>
            <a:pPr algn="ctr"/>
            <a:r>
              <a:rPr lang="en-US" sz="1400" dirty="0" smtClean="0"/>
              <a:t>CUR+WAV</a:t>
            </a:r>
            <a:endParaRPr lang="en-US" sz="1400" dirty="0"/>
          </a:p>
        </p:txBody>
      </p:sp>
      <p:sp>
        <p:nvSpPr>
          <p:cNvPr id="19" name="TextBox 18"/>
          <p:cNvSpPr txBox="1"/>
          <p:nvPr/>
        </p:nvSpPr>
        <p:spPr>
          <a:xfrm>
            <a:off x="4860201" y="1381414"/>
            <a:ext cx="1152523" cy="338555"/>
          </a:xfrm>
          <a:prstGeom prst="rect">
            <a:avLst/>
          </a:prstGeom>
          <a:noFill/>
        </p:spPr>
        <p:txBody>
          <a:bodyPr wrap="square" rtlCol="0">
            <a:spAutoFit/>
          </a:bodyPr>
          <a:lstStyle/>
          <a:p>
            <a:pPr algn="ctr"/>
            <a:r>
              <a:rPr lang="en-US" sz="1400" dirty="0" smtClean="0"/>
              <a:t>CUR</a:t>
            </a:r>
            <a:endParaRPr lang="en-US" sz="1400" dirty="0"/>
          </a:p>
        </p:txBody>
      </p:sp>
      <p:sp>
        <p:nvSpPr>
          <p:cNvPr id="20" name="Text Box 2"/>
          <p:cNvSpPr txBox="1">
            <a:spLocks noChangeArrowheads="1"/>
          </p:cNvSpPr>
          <p:nvPr/>
        </p:nvSpPr>
        <p:spPr bwMode="auto">
          <a:xfrm>
            <a:off x="6878760" y="3080320"/>
            <a:ext cx="990600" cy="330200"/>
          </a:xfrm>
          <a:prstGeom prst="rect">
            <a:avLst/>
          </a:prstGeom>
          <a:noFill/>
          <a:ln w="9525">
            <a:noFill/>
            <a:miter lim="800000"/>
            <a:headEnd/>
            <a:tailEnd/>
          </a:ln>
        </p:spPr>
        <p:txBody>
          <a:bodyPr rot="0" vert="horz" wrap="square" lIns="91440" tIns="45720" rIns="91440" bIns="45720" anchor="t" anchorCtr="0">
            <a:noAutofit/>
          </a:bodyPr>
          <a:lstStyle/>
          <a:p>
            <a:pPr marL="0" marR="0" algn="ctr">
              <a:lnSpc>
                <a:spcPct val="115000"/>
              </a:lnSpc>
              <a:spcBef>
                <a:spcPts val="0"/>
              </a:spcBef>
              <a:spcAft>
                <a:spcPts val="1000"/>
              </a:spcAft>
            </a:pPr>
            <a:r>
              <a:rPr lang="en-US" sz="1400" i="1" dirty="0" smtClean="0">
                <a:effectLst/>
                <a:latin typeface="Cambria Math"/>
                <a:ea typeface="SimSun"/>
                <a:cs typeface="Times New Roman"/>
              </a:rPr>
              <a:t>α=0.76</a:t>
            </a:r>
            <a:endParaRPr lang="en-US" sz="1400" dirty="0">
              <a:effectLst/>
              <a:latin typeface="Calibri"/>
              <a:ea typeface="SimSun"/>
              <a:cs typeface="Times New Roman"/>
            </a:endParaRPr>
          </a:p>
        </p:txBody>
      </p:sp>
      <p:sp>
        <p:nvSpPr>
          <p:cNvPr id="21" name="Text Box 2"/>
          <p:cNvSpPr txBox="1">
            <a:spLocks noChangeArrowheads="1"/>
          </p:cNvSpPr>
          <p:nvPr/>
        </p:nvSpPr>
        <p:spPr bwMode="auto">
          <a:xfrm>
            <a:off x="3663705" y="3027790"/>
            <a:ext cx="990600" cy="330200"/>
          </a:xfrm>
          <a:prstGeom prst="rect">
            <a:avLst/>
          </a:prstGeom>
          <a:noFill/>
          <a:ln w="9525">
            <a:noFill/>
            <a:miter lim="800000"/>
            <a:headEnd/>
            <a:tailEnd/>
          </a:ln>
        </p:spPr>
        <p:txBody>
          <a:bodyPr rot="0" vert="horz" wrap="square" lIns="91440" tIns="45720" rIns="91440" bIns="45720" anchor="t" anchorCtr="0">
            <a:noAutofit/>
          </a:bodyPr>
          <a:lstStyle/>
          <a:p>
            <a:pPr marL="0" marR="0" algn="ctr">
              <a:lnSpc>
                <a:spcPct val="115000"/>
              </a:lnSpc>
              <a:spcBef>
                <a:spcPts val="0"/>
              </a:spcBef>
              <a:spcAft>
                <a:spcPts val="1000"/>
              </a:spcAft>
            </a:pPr>
            <a:r>
              <a:rPr lang="en-US" sz="1400" i="1" dirty="0" smtClean="0">
                <a:effectLst/>
                <a:latin typeface="Cambria Math"/>
                <a:ea typeface="SimSun"/>
                <a:cs typeface="Times New Roman"/>
              </a:rPr>
              <a:t>α=0.89</a:t>
            </a:r>
            <a:endParaRPr lang="en-US" sz="1400" dirty="0">
              <a:effectLst/>
              <a:latin typeface="Calibri"/>
              <a:ea typeface="SimSun"/>
              <a:cs typeface="Times New Roman"/>
            </a:endParaRPr>
          </a:p>
        </p:txBody>
      </p:sp>
      <p:pic>
        <p:nvPicPr>
          <p:cNvPr id="27" name="Picture 6" descr="D:\thesis\thesis\figure\equation\Picture2.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962150" y="5843983"/>
            <a:ext cx="2895600" cy="384175"/>
          </a:xfrm>
          <a:prstGeom prst="rect">
            <a:avLst/>
          </a:prstGeom>
          <a:noFill/>
          <a:extLst>
            <a:ext uri="{909E8E84-426E-40dd-AFC4-6F175D3DCCD1}">
              <a14:hiddenFill xmlns="" xmlns:a14="http://schemas.microsoft.com/office/drawing/2010/main">
                <a:solidFill>
                  <a:srgbClr val="FFFFFF"/>
                </a:solidFill>
              </a14:hiddenFill>
            </a:ext>
          </a:extLst>
        </p:spPr>
      </p:pic>
      <p:pic>
        <p:nvPicPr>
          <p:cNvPr id="28" name="Picture 6" descr="D:\thesis\thesis\figure\equation\Picture2.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953000" y="5867400"/>
            <a:ext cx="2895600" cy="384175"/>
          </a:xfrm>
          <a:prstGeom prst="rect">
            <a:avLst/>
          </a:prstGeom>
          <a:noFill/>
          <a:extLst>
            <a:ext uri="{909E8E84-426E-40dd-AFC4-6F175D3DCCD1}">
              <a14:hiddenFill xmlns="" xmlns:a14="http://schemas.microsoft.com/office/drawing/2010/main">
                <a:solidFill>
                  <a:srgbClr val="FFFFFF"/>
                </a:solidFill>
              </a14:hiddenFill>
            </a:ext>
          </a:extLst>
        </p:spPr>
      </p:pic>
      <p:sp>
        <p:nvSpPr>
          <p:cNvPr id="25" name="TextBox 24"/>
          <p:cNvSpPr txBox="1"/>
          <p:nvPr/>
        </p:nvSpPr>
        <p:spPr>
          <a:xfrm>
            <a:off x="5103442" y="3810000"/>
            <a:ext cx="687758" cy="307777"/>
          </a:xfrm>
          <a:prstGeom prst="rect">
            <a:avLst/>
          </a:prstGeom>
          <a:noFill/>
        </p:spPr>
        <p:txBody>
          <a:bodyPr wrap="square" rtlCol="0">
            <a:spAutoFit/>
          </a:bodyPr>
          <a:lstStyle/>
          <a:p>
            <a:pPr algn="ctr"/>
            <a:r>
              <a:rPr lang="en-US" sz="1400" dirty="0" smtClean="0"/>
              <a:t>CTL</a:t>
            </a:r>
            <a:endParaRPr lang="en-US" sz="1400" dirty="0"/>
          </a:p>
        </p:txBody>
      </p:sp>
      <p:pic>
        <p:nvPicPr>
          <p:cNvPr id="1026" name="Picture 2" descr="D:\thesis\thesis\presentation\Picture6.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465528" y="1239984"/>
            <a:ext cx="496622" cy="2286000"/>
          </a:xfrm>
          <a:prstGeom prst="rect">
            <a:avLst/>
          </a:prstGeom>
          <a:noFill/>
          <a:extLst>
            <a:ext uri="{909E8E84-426E-40dd-AFC4-6F175D3DCCD1}">
              <a14:hiddenFill xmlns="" xmlns:a14="http://schemas.microsoft.com/office/drawing/2010/main">
                <a:solidFill>
                  <a:srgbClr val="FFFFFF"/>
                </a:solidFill>
              </a14:hiddenFill>
            </a:ext>
          </a:extLst>
        </p:spPr>
      </p:pic>
      <p:pic>
        <p:nvPicPr>
          <p:cNvPr id="34" name="Picture 2" descr="D:\thesis\thesis\presentation\Picture6.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502473" y="3679441"/>
            <a:ext cx="496622" cy="2286000"/>
          </a:xfrm>
          <a:prstGeom prst="rect">
            <a:avLst/>
          </a:prstGeom>
          <a:noFill/>
          <a:extLst>
            <a:ext uri="{909E8E84-426E-40dd-AFC4-6F175D3DCCD1}">
              <a14:hiddenFill xmlns="" xmlns:a14="http://schemas.microsoft.com/office/drawing/2010/main">
                <a:solidFill>
                  <a:srgbClr val="FFFFFF"/>
                </a:solidFill>
              </a14:hiddenFill>
            </a:ext>
          </a:extLst>
        </p:spPr>
      </p:pic>
      <p:sp>
        <p:nvSpPr>
          <p:cNvPr id="2" name="TextBox 1"/>
          <p:cNvSpPr txBox="1"/>
          <p:nvPr/>
        </p:nvSpPr>
        <p:spPr>
          <a:xfrm>
            <a:off x="72789" y="834731"/>
            <a:ext cx="8948119" cy="369332"/>
          </a:xfrm>
          <a:prstGeom prst="rect">
            <a:avLst/>
          </a:prstGeom>
          <a:noFill/>
        </p:spPr>
        <p:txBody>
          <a:bodyPr wrap="square" rtlCol="0">
            <a:spAutoFit/>
          </a:bodyPr>
          <a:lstStyle/>
          <a:p>
            <a:r>
              <a:rPr lang="en-US" dirty="0" smtClean="0"/>
              <a:t>The coupling coefficient for model data is highly dependent on the stress parameterization. </a:t>
            </a:r>
            <a:endParaRPr lang="en-US" dirty="0"/>
          </a:p>
        </p:txBody>
      </p:sp>
    </p:spTree>
    <p:extLst>
      <p:ext uri="{BB962C8B-B14F-4D97-AF65-F5344CB8AC3E}">
        <p14:creationId xmlns:p14="http://schemas.microsoft.com/office/powerpoint/2010/main" val="138606676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3395" t="2137"/>
          <a:stretch/>
        </p:blipFill>
        <p:spPr bwMode="auto">
          <a:xfrm>
            <a:off x="2590800" y="457200"/>
            <a:ext cx="5890084" cy="512064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4577862" y="1419862"/>
            <a:ext cx="694592" cy="430887"/>
          </a:xfrm>
          <a:prstGeom prst="rect">
            <a:avLst/>
          </a:prstGeom>
          <a:noFill/>
        </p:spPr>
        <p:txBody>
          <a:bodyPr wrap="square" rtlCol="0">
            <a:spAutoFit/>
          </a:bodyPr>
          <a:lstStyle/>
          <a:p>
            <a:pPr algn="ctr"/>
            <a:r>
              <a:rPr lang="en-US" sz="1100" b="1" dirty="0"/>
              <a:t>± </a:t>
            </a:r>
            <a:r>
              <a:rPr lang="en-US" sz="1100" b="1" dirty="0" smtClean="0"/>
              <a:t>5 </a:t>
            </a:r>
          </a:p>
          <a:p>
            <a:pPr algn="ctr"/>
            <a:r>
              <a:rPr lang="en-US" sz="1100" b="1" dirty="0" smtClean="0"/>
              <a:t>W/m</a:t>
            </a:r>
            <a:r>
              <a:rPr lang="en-US" sz="1100" b="1" baseline="30000" dirty="0" smtClean="0"/>
              <a:t>2</a:t>
            </a:r>
          </a:p>
        </p:txBody>
      </p:sp>
      <p:sp>
        <p:nvSpPr>
          <p:cNvPr id="7" name="TextBox 6"/>
          <p:cNvSpPr txBox="1"/>
          <p:nvPr/>
        </p:nvSpPr>
        <p:spPr>
          <a:xfrm rot="18561340">
            <a:off x="4730176" y="854129"/>
            <a:ext cx="1172308" cy="261610"/>
          </a:xfrm>
          <a:prstGeom prst="rect">
            <a:avLst/>
          </a:prstGeom>
          <a:noFill/>
        </p:spPr>
        <p:txBody>
          <a:bodyPr wrap="square" rtlCol="0">
            <a:spAutoFit/>
          </a:bodyPr>
          <a:lstStyle/>
          <a:p>
            <a:pPr algn="ctr"/>
            <a:r>
              <a:rPr lang="en-US" sz="1100" b="1" dirty="0"/>
              <a:t>± </a:t>
            </a:r>
            <a:r>
              <a:rPr lang="en-US" sz="1100" b="1" dirty="0" smtClean="0"/>
              <a:t>20 W/m</a:t>
            </a:r>
            <a:r>
              <a:rPr lang="en-US" sz="1100" b="1" baseline="30000" dirty="0" smtClean="0"/>
              <a:t>2</a:t>
            </a:r>
          </a:p>
        </p:txBody>
      </p:sp>
      <p:sp>
        <p:nvSpPr>
          <p:cNvPr id="8" name="TextBox 7"/>
          <p:cNvSpPr txBox="1"/>
          <p:nvPr/>
        </p:nvSpPr>
        <p:spPr>
          <a:xfrm rot="20809468">
            <a:off x="3506598" y="2518715"/>
            <a:ext cx="1126615" cy="261610"/>
          </a:xfrm>
          <a:prstGeom prst="rect">
            <a:avLst/>
          </a:prstGeom>
          <a:noFill/>
        </p:spPr>
        <p:txBody>
          <a:bodyPr wrap="square" rtlCol="0">
            <a:spAutoFit/>
          </a:bodyPr>
          <a:lstStyle/>
          <a:p>
            <a:r>
              <a:rPr lang="en-US" sz="1100" b="1" dirty="0"/>
              <a:t>± </a:t>
            </a:r>
            <a:r>
              <a:rPr lang="en-US" sz="1100" b="1" dirty="0" smtClean="0"/>
              <a:t>588 W/m</a:t>
            </a:r>
            <a:r>
              <a:rPr lang="en-US" sz="1100" b="1" baseline="30000" dirty="0" smtClean="0"/>
              <a:t>2</a:t>
            </a:r>
          </a:p>
        </p:txBody>
      </p:sp>
      <p:sp>
        <p:nvSpPr>
          <p:cNvPr id="9" name="TextBox 8"/>
          <p:cNvSpPr txBox="1"/>
          <p:nvPr/>
        </p:nvSpPr>
        <p:spPr>
          <a:xfrm rot="990602">
            <a:off x="6493731" y="2631615"/>
            <a:ext cx="914400" cy="261610"/>
          </a:xfrm>
          <a:prstGeom prst="rect">
            <a:avLst/>
          </a:prstGeom>
          <a:noFill/>
        </p:spPr>
        <p:txBody>
          <a:bodyPr wrap="square" rtlCol="0">
            <a:spAutoFit/>
          </a:bodyPr>
          <a:lstStyle/>
          <a:p>
            <a:r>
              <a:rPr lang="en-US" sz="1100" b="1" dirty="0"/>
              <a:t>± </a:t>
            </a:r>
            <a:r>
              <a:rPr lang="en-US" sz="1100" b="1" dirty="0" smtClean="0"/>
              <a:t>387W/m</a:t>
            </a:r>
            <a:r>
              <a:rPr lang="en-US" sz="1100" b="1" baseline="30000" dirty="0" smtClean="0"/>
              <a:t>2</a:t>
            </a:r>
          </a:p>
        </p:txBody>
      </p:sp>
      <p:sp>
        <p:nvSpPr>
          <p:cNvPr id="10" name="TextBox 9"/>
          <p:cNvSpPr txBox="1"/>
          <p:nvPr/>
        </p:nvSpPr>
        <p:spPr>
          <a:xfrm>
            <a:off x="4345712" y="3906613"/>
            <a:ext cx="685800" cy="261610"/>
          </a:xfrm>
          <a:prstGeom prst="rect">
            <a:avLst/>
          </a:prstGeom>
          <a:noFill/>
        </p:spPr>
        <p:txBody>
          <a:bodyPr wrap="square" rtlCol="0">
            <a:spAutoFit/>
          </a:bodyPr>
          <a:lstStyle/>
          <a:p>
            <a:pPr algn="ctr"/>
            <a:r>
              <a:rPr lang="en-US" sz="1100" b="1" dirty="0" smtClean="0"/>
              <a:t>+12%</a:t>
            </a:r>
          </a:p>
        </p:txBody>
      </p:sp>
      <p:sp>
        <p:nvSpPr>
          <p:cNvPr id="11" name="TextBox 10"/>
          <p:cNvSpPr txBox="1"/>
          <p:nvPr/>
        </p:nvSpPr>
        <p:spPr>
          <a:xfrm>
            <a:off x="5055134" y="3915849"/>
            <a:ext cx="775553" cy="261610"/>
          </a:xfrm>
          <a:prstGeom prst="rect">
            <a:avLst/>
          </a:prstGeom>
          <a:noFill/>
        </p:spPr>
        <p:txBody>
          <a:bodyPr wrap="square" rtlCol="0">
            <a:spAutoFit/>
          </a:bodyPr>
          <a:lstStyle/>
          <a:p>
            <a:pPr algn="ctr"/>
            <a:r>
              <a:rPr lang="en-US" sz="1100" b="1" dirty="0" smtClean="0"/>
              <a:t>±5%</a:t>
            </a:r>
          </a:p>
        </p:txBody>
      </p:sp>
      <p:sp>
        <p:nvSpPr>
          <p:cNvPr id="12" name="Title 1"/>
          <p:cNvSpPr txBox="1">
            <a:spLocks/>
          </p:cNvSpPr>
          <p:nvPr/>
        </p:nvSpPr>
        <p:spPr>
          <a:xfrm>
            <a:off x="23625" y="15118"/>
            <a:ext cx="4114800" cy="9144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dirty="0" smtClean="0">
                <a:solidFill>
                  <a:schemeClr val="tx2"/>
                </a:solidFill>
              </a:rPr>
              <a:t>Coupling mechanism</a:t>
            </a:r>
            <a:endParaRPr lang="en-US" sz="3200" dirty="0">
              <a:solidFill>
                <a:schemeClr val="tx2"/>
              </a:solidFill>
            </a:endParaRPr>
          </a:p>
        </p:txBody>
      </p:sp>
      <p:sp>
        <p:nvSpPr>
          <p:cNvPr id="13" name="TextBox 12"/>
          <p:cNvSpPr txBox="1"/>
          <p:nvPr/>
        </p:nvSpPr>
        <p:spPr>
          <a:xfrm>
            <a:off x="4250364" y="5178610"/>
            <a:ext cx="2104256" cy="261610"/>
          </a:xfrm>
          <a:prstGeom prst="rect">
            <a:avLst/>
          </a:prstGeom>
          <a:noFill/>
        </p:spPr>
        <p:txBody>
          <a:bodyPr wrap="square" rtlCol="0">
            <a:spAutoFit/>
          </a:bodyPr>
          <a:lstStyle/>
          <a:p>
            <a:pPr algn="ctr"/>
            <a:r>
              <a:rPr lang="en-US" sz="1100" b="1" dirty="0" smtClean="0"/>
              <a:t>Wave-current interaction</a:t>
            </a:r>
          </a:p>
        </p:txBody>
      </p:sp>
      <p:sp>
        <p:nvSpPr>
          <p:cNvPr id="14" name="TextBox 13"/>
          <p:cNvSpPr txBox="1"/>
          <p:nvPr/>
        </p:nvSpPr>
        <p:spPr>
          <a:xfrm>
            <a:off x="2108732" y="5586152"/>
            <a:ext cx="6262876" cy="646331"/>
          </a:xfrm>
          <a:prstGeom prst="rect">
            <a:avLst/>
          </a:prstGeom>
          <a:noFill/>
        </p:spPr>
        <p:txBody>
          <a:bodyPr wrap="square" rtlCol="0">
            <a:spAutoFit/>
          </a:bodyPr>
          <a:lstStyle/>
          <a:p>
            <a:pPr algn="ctr"/>
            <a:r>
              <a:rPr lang="en-US" dirty="0" smtClean="0"/>
              <a:t>All numbers are median value of 30-day daily differences between CUR+WAV and CTL over the Gulf Stream</a:t>
            </a:r>
          </a:p>
        </p:txBody>
      </p:sp>
      <p:sp>
        <p:nvSpPr>
          <p:cNvPr id="15" name="TextBox 14"/>
          <p:cNvSpPr txBox="1"/>
          <p:nvPr/>
        </p:nvSpPr>
        <p:spPr>
          <a:xfrm>
            <a:off x="5303980" y="1864349"/>
            <a:ext cx="694592" cy="430887"/>
          </a:xfrm>
          <a:prstGeom prst="rect">
            <a:avLst/>
          </a:prstGeom>
          <a:noFill/>
        </p:spPr>
        <p:txBody>
          <a:bodyPr wrap="square" rtlCol="0">
            <a:spAutoFit/>
          </a:bodyPr>
          <a:lstStyle/>
          <a:p>
            <a:pPr algn="ctr"/>
            <a:r>
              <a:rPr lang="en-US" sz="1100" b="1" dirty="0"/>
              <a:t>± </a:t>
            </a:r>
            <a:r>
              <a:rPr lang="en-US" sz="1100" b="1" dirty="0" smtClean="0"/>
              <a:t>3 </a:t>
            </a:r>
          </a:p>
          <a:p>
            <a:pPr algn="ctr"/>
            <a:r>
              <a:rPr lang="en-US" sz="1100" b="1" dirty="0" smtClean="0"/>
              <a:t>W/m</a:t>
            </a:r>
            <a:r>
              <a:rPr lang="en-US" sz="1100" b="1" baseline="30000" dirty="0" smtClean="0"/>
              <a:t>2</a:t>
            </a:r>
          </a:p>
        </p:txBody>
      </p:sp>
      <p:sp>
        <p:nvSpPr>
          <p:cNvPr id="16" name="TextBox 15"/>
          <p:cNvSpPr txBox="1"/>
          <p:nvPr/>
        </p:nvSpPr>
        <p:spPr>
          <a:xfrm rot="20158668">
            <a:off x="5583982" y="2067965"/>
            <a:ext cx="1049151" cy="261610"/>
          </a:xfrm>
          <a:prstGeom prst="rect">
            <a:avLst/>
          </a:prstGeom>
          <a:noFill/>
        </p:spPr>
        <p:txBody>
          <a:bodyPr wrap="square" rtlCol="0">
            <a:spAutoFit/>
          </a:bodyPr>
          <a:lstStyle/>
          <a:p>
            <a:pPr algn="ctr"/>
            <a:r>
              <a:rPr lang="en-US" sz="1100" b="1" dirty="0"/>
              <a:t>± 9</a:t>
            </a:r>
            <a:r>
              <a:rPr lang="en-US" sz="1100" b="1" dirty="0" smtClean="0"/>
              <a:t> </a:t>
            </a:r>
            <a:r>
              <a:rPr lang="en-US" sz="1100" b="1" dirty="0"/>
              <a:t> </a:t>
            </a:r>
            <a:r>
              <a:rPr lang="en-US" sz="1100" b="1" dirty="0" smtClean="0"/>
              <a:t>W/m</a:t>
            </a:r>
            <a:r>
              <a:rPr lang="en-US" sz="1100" b="1" baseline="30000" dirty="0" smtClean="0"/>
              <a:t>2</a:t>
            </a:r>
          </a:p>
        </p:txBody>
      </p:sp>
      <p:cxnSp>
        <p:nvCxnSpPr>
          <p:cNvPr id="17" name="Straight Arrow Connector 16"/>
          <p:cNvCxnSpPr/>
          <p:nvPr/>
        </p:nvCxnSpPr>
        <p:spPr>
          <a:xfrm>
            <a:off x="526489" y="1157872"/>
            <a:ext cx="457199" cy="0"/>
          </a:xfrm>
          <a:prstGeom prst="straightConnector1">
            <a:avLst/>
          </a:prstGeom>
          <a:ln w="19050">
            <a:solidFill>
              <a:srgbClr val="FF0000"/>
            </a:solidFill>
            <a:headEnd type="none" w="med" len="med"/>
            <a:tailEnd type="triangle" w="med" len="med"/>
          </a:ln>
          <a:effectLst>
            <a:outerShdw blurRad="50800" dist="38100" dir="2700000" algn="tl" rotWithShape="0">
              <a:prstClr val="black">
                <a:alpha val="40000"/>
              </a:prstClr>
            </a:outerShdw>
          </a:effectLst>
        </p:spPr>
        <p:style>
          <a:lnRef idx="1">
            <a:schemeClr val="accent2"/>
          </a:lnRef>
          <a:fillRef idx="0">
            <a:schemeClr val="accent2"/>
          </a:fillRef>
          <a:effectRef idx="0">
            <a:schemeClr val="accent2"/>
          </a:effectRef>
          <a:fontRef idx="minor">
            <a:schemeClr val="tx1"/>
          </a:fontRef>
        </p:style>
      </p:cxnSp>
      <p:sp>
        <p:nvSpPr>
          <p:cNvPr id="20" name="TextBox 19"/>
          <p:cNvSpPr txBox="1"/>
          <p:nvPr/>
        </p:nvSpPr>
        <p:spPr>
          <a:xfrm>
            <a:off x="494162" y="988595"/>
            <a:ext cx="2569375" cy="338554"/>
          </a:xfrm>
          <a:prstGeom prst="rect">
            <a:avLst/>
          </a:prstGeom>
          <a:noFill/>
        </p:spPr>
        <p:txBody>
          <a:bodyPr wrap="square" rtlCol="0">
            <a:spAutoFit/>
          </a:bodyPr>
          <a:lstStyle/>
          <a:p>
            <a:pPr algn="ctr"/>
            <a:r>
              <a:rPr lang="en-US" sz="1600" dirty="0" smtClean="0"/>
              <a:t>Dominant process</a:t>
            </a:r>
          </a:p>
        </p:txBody>
      </p:sp>
      <p:sp>
        <p:nvSpPr>
          <p:cNvPr id="2" name="TextBox 1"/>
          <p:cNvSpPr txBox="1"/>
          <p:nvPr/>
        </p:nvSpPr>
        <p:spPr>
          <a:xfrm>
            <a:off x="5284049" y="3352800"/>
            <a:ext cx="507151" cy="369332"/>
          </a:xfrm>
          <a:prstGeom prst="rect">
            <a:avLst/>
          </a:prstGeom>
          <a:noFill/>
        </p:spPr>
        <p:txBody>
          <a:bodyPr wrap="square" rtlCol="0">
            <a:spAutoFit/>
          </a:bodyPr>
          <a:lstStyle/>
          <a:p>
            <a:r>
              <a:rPr lang="en-US" b="1" dirty="0" smtClean="0">
                <a:solidFill>
                  <a:schemeClr val="tx2">
                    <a:lumMod val="75000"/>
                  </a:schemeClr>
                </a:solidFill>
              </a:rPr>
              <a:t>?</a:t>
            </a:r>
            <a:endParaRPr lang="en-US" b="1" dirty="0">
              <a:solidFill>
                <a:schemeClr val="tx2">
                  <a:lumMod val="75000"/>
                </a:schemeClr>
              </a:solidFill>
            </a:endParaRPr>
          </a:p>
        </p:txBody>
      </p:sp>
    </p:spTree>
    <p:extLst>
      <p:ext uri="{BB962C8B-B14F-4D97-AF65-F5344CB8AC3E}">
        <p14:creationId xmlns:p14="http://schemas.microsoft.com/office/powerpoint/2010/main" val="142762115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Mesoscale and </a:t>
            </a:r>
            <a:r>
              <a:rPr lang="en-US" dirty="0" err="1" smtClean="0"/>
              <a:t>submesoscale</a:t>
            </a:r>
            <a:r>
              <a:rPr lang="en-US" dirty="0" smtClean="0"/>
              <a:t> processes are not sufficiently well understood</a:t>
            </a:r>
          </a:p>
          <a:p>
            <a:pPr lvl="1"/>
            <a:r>
              <a:rPr lang="en-US" dirty="0" smtClean="0"/>
              <a:t>Key areas of interest are</a:t>
            </a:r>
          </a:p>
          <a:p>
            <a:pPr lvl="2"/>
            <a:r>
              <a:rPr lang="en-US" dirty="0" smtClean="0"/>
              <a:t>SST gradients (Allan Clarke also argues salinity gradients)</a:t>
            </a:r>
          </a:p>
          <a:p>
            <a:pPr lvl="2"/>
            <a:r>
              <a:rPr lang="en-US" dirty="0" smtClean="0"/>
              <a:t>Current gradients </a:t>
            </a:r>
          </a:p>
          <a:p>
            <a:pPr lvl="2"/>
            <a:r>
              <a:rPr lang="en-US" dirty="0" smtClean="0"/>
              <a:t>Stress gradients</a:t>
            </a:r>
          </a:p>
          <a:p>
            <a:pPr lvl="2"/>
            <a:r>
              <a:rPr lang="en-US" dirty="0" smtClean="0"/>
              <a:t>Ocean color gradients?</a:t>
            </a:r>
          </a:p>
          <a:p>
            <a:pPr lvl="2"/>
            <a:r>
              <a:rPr lang="en-US" dirty="0" smtClean="0"/>
              <a:t>Fetch changes, and similar terms for river outflow</a:t>
            </a:r>
          </a:p>
          <a:p>
            <a:r>
              <a:rPr lang="en-US" dirty="0" smtClean="0"/>
              <a:t>There appears to be important two-way feed backs between the ocean and the atmosphere – in both directions</a:t>
            </a:r>
          </a:p>
          <a:p>
            <a:pPr lvl="1"/>
            <a:r>
              <a:rPr lang="en-US" dirty="0" smtClean="0"/>
              <a:t>The signature of some of these appears to be on scales that can be resolved by remote sensing, but we have seen that saying responses are qualitatively consistent with conceptual models has led to decades of argument.</a:t>
            </a:r>
          </a:p>
          <a:p>
            <a:pPr lvl="2"/>
            <a:r>
              <a:rPr lang="en-US" dirty="0" smtClean="0"/>
              <a:t>How can we make quantifiable tests? </a:t>
            </a:r>
          </a:p>
          <a:p>
            <a:pPr lvl="1"/>
            <a:r>
              <a:rPr lang="en-US" dirty="0" smtClean="0"/>
              <a:t>These feedbacks appear to be strongest near frontal boundaries and eddy trains</a:t>
            </a:r>
          </a:p>
          <a:p>
            <a:pPr lvl="1"/>
            <a:r>
              <a:rPr lang="en-US" dirty="0" smtClean="0"/>
              <a:t>It is not clear how much the can be observed as an atmospheric plume or subsurface through Argo or other platforms</a:t>
            </a:r>
          </a:p>
          <a:p>
            <a:pPr lvl="2"/>
            <a:r>
              <a:rPr lang="en-US" dirty="0" smtClean="0"/>
              <a:t>How does what happens on the surface link ocean </a:t>
            </a:r>
            <a:r>
              <a:rPr lang="en-US" smtClean="0"/>
              <a:t>and atmosphere? </a:t>
            </a:r>
            <a:endParaRPr lang="en-US" dirty="0" smtClean="0"/>
          </a:p>
        </p:txBody>
      </p:sp>
    </p:spTree>
    <p:extLst>
      <p:ext uri="{BB962C8B-B14F-4D97-AF65-F5344CB8AC3E}">
        <p14:creationId xmlns:p14="http://schemas.microsoft.com/office/powerpoint/2010/main" val="1422341151"/>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What are the practical two-way coupling mechanisms to study and to improve understanding (high impact and feasible)?</a:t>
            </a:r>
          </a:p>
          <a:p>
            <a:pPr lvl="1"/>
            <a:r>
              <a:rPr lang="en-US" dirty="0" smtClean="0"/>
              <a:t>open ocean as well as </a:t>
            </a:r>
          </a:p>
          <a:p>
            <a:pPr lvl="1"/>
            <a:r>
              <a:rPr lang="en-US" dirty="0" smtClean="0"/>
              <a:t>coastal where diurnal winds and orography can be important</a:t>
            </a:r>
          </a:p>
          <a:p>
            <a:pPr lvl="1"/>
            <a:r>
              <a:rPr lang="en-US" dirty="0" smtClean="0"/>
              <a:t>Marginal ice zone and other heterogeneities such as river outflow</a:t>
            </a:r>
          </a:p>
          <a:p>
            <a:pPr lvl="1"/>
            <a:r>
              <a:rPr lang="en-US" dirty="0"/>
              <a:t>Can subsurface </a:t>
            </a:r>
            <a:r>
              <a:rPr lang="en-US" dirty="0" smtClean="0"/>
              <a:t>or atmospheric constraints </a:t>
            </a:r>
            <a:r>
              <a:rPr lang="en-US" dirty="0"/>
              <a:t>be used to improve knowledge of regional surface fluxes?</a:t>
            </a:r>
            <a:endParaRPr lang="en-US" dirty="0" smtClean="0"/>
          </a:p>
          <a:p>
            <a:endParaRPr lang="en-US" dirty="0" smtClean="0"/>
          </a:p>
          <a:p>
            <a:r>
              <a:rPr lang="en-US" dirty="0" smtClean="0"/>
              <a:t>What are the air-sea fluxes due to </a:t>
            </a:r>
            <a:r>
              <a:rPr lang="en-US" dirty="0" err="1" smtClean="0"/>
              <a:t>submesoscale</a:t>
            </a:r>
            <a:r>
              <a:rPr lang="en-US" dirty="0" smtClean="0"/>
              <a:t> variability (ocean to atmosphere)? How do these fluxes modify </a:t>
            </a:r>
            <a:r>
              <a:rPr lang="en-US" dirty="0" err="1" smtClean="0"/>
              <a:t>submesoscale</a:t>
            </a:r>
            <a:r>
              <a:rPr lang="en-US" dirty="0" smtClean="0"/>
              <a:t> structures (atmosphere to ocean)?</a:t>
            </a:r>
          </a:p>
          <a:p>
            <a:pPr lvl="1"/>
            <a:r>
              <a:rPr lang="en-US" dirty="0" smtClean="0"/>
              <a:t>Can </a:t>
            </a:r>
            <a:r>
              <a:rPr lang="en-US" dirty="0"/>
              <a:t>the </a:t>
            </a:r>
            <a:r>
              <a:rPr lang="en-US" dirty="0" smtClean="0"/>
              <a:t>flux-modifying coupled processes </a:t>
            </a:r>
            <a:r>
              <a:rPr lang="en-US" dirty="0"/>
              <a:t>be parameterized for coarse resolution models? </a:t>
            </a:r>
            <a:r>
              <a:rPr lang="en-US" dirty="0" smtClean="0"/>
              <a:t>This is needed for climate models unless models can be run</a:t>
            </a:r>
          </a:p>
          <a:p>
            <a:pPr marL="0" indent="0">
              <a:buNone/>
            </a:pPr>
            <a:endParaRPr lang="en-US" dirty="0" smtClean="0"/>
          </a:p>
          <a:p>
            <a:r>
              <a:rPr lang="en-US" dirty="0" smtClean="0"/>
              <a:t>What can we do to better understand how air-sea fluxes depend on sea state (young or old seas, fetch, and spray) and high winds in general? </a:t>
            </a:r>
          </a:p>
          <a:p>
            <a:pPr marL="342900" lvl="1" indent="-342900"/>
            <a:endParaRPr lang="en-US" dirty="0"/>
          </a:p>
          <a:p>
            <a:endParaRPr lang="en-US" dirty="0"/>
          </a:p>
        </p:txBody>
      </p:sp>
    </p:spTree>
    <p:extLst>
      <p:ext uri="{BB962C8B-B14F-4D97-AF65-F5344CB8AC3E}">
        <p14:creationId xmlns:p14="http://schemas.microsoft.com/office/powerpoint/2010/main" val="62040828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53965</TotalTime>
  <Words>4478</Words>
  <Application>Microsoft Macintosh PowerPoint</Application>
  <PresentationFormat>On-screen Show (4:3)</PresentationFormat>
  <Paragraphs>506</Paragraphs>
  <Slides>44</Slides>
  <Notes>19</Notes>
  <HiddenSlides>1</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44</vt:i4>
      </vt:variant>
    </vt:vector>
  </HeadingPairs>
  <TitlesOfParts>
    <vt:vector size="54" baseType="lpstr">
      <vt:lpstr>ArialMT</vt:lpstr>
      <vt:lpstr>Calibri</vt:lpstr>
      <vt:lpstr>Cambria Math</vt:lpstr>
      <vt:lpstr>Mangal</vt:lpstr>
      <vt:lpstr>SimSun</vt:lpstr>
      <vt:lpstr>Symbol</vt:lpstr>
      <vt:lpstr>Times New Roman</vt:lpstr>
      <vt:lpstr>Wingdings</vt:lpstr>
      <vt:lpstr>Arial</vt:lpstr>
      <vt:lpstr>Office Theme</vt:lpstr>
      <vt:lpstr>Outstanding questions regarding air-sea interaction and near-surface processes?   How can satellites be used to find answers?</vt:lpstr>
      <vt:lpstr>Outline:</vt:lpstr>
      <vt:lpstr>Fluxes across the air-sea interface</vt:lpstr>
      <vt:lpstr>How do the sensible and latent heat fluxes impact clouds? c/o C. Kummerow, R. Johnson, D. Randall, A. Soloviev</vt:lpstr>
      <vt:lpstr>Atmospheric Buoyancy Flux, F</vt:lpstr>
      <vt:lpstr>PowerPoint Presentation</vt:lpstr>
      <vt:lpstr>How do waves influence air-sea fluxes? c/o J. Edson, C. Fairall, W. Asher, J. Thomson, M. Cronin</vt:lpstr>
      <vt:lpstr>How do waves influence air-sea fluxes? c/o J. Edson, C. Fairall, W. Asher, J. Thomson, M. Cronin</vt:lpstr>
      <vt:lpstr>Diurnal-scale (extreme) air-sea interaction events c/o M. Cronin, E. Maloney, C. Zhang, P. Ciesielski</vt:lpstr>
      <vt:lpstr>Long-term in-situ monitoring systems in mixed terrain: land-sea and ice-sea zones c/o A. Schweiger, C. Zhang, M. Cronin, Z. Liu, M. Moulton</vt:lpstr>
      <vt:lpstr>Air-sea interaction over ocean eddies, sub-mesoscale features, and fronts: time-space conversion problems c/o L. Yu, M. Cronin, W. Asher, K. Drushka, J. Thomson</vt:lpstr>
      <vt:lpstr>Uncertainties in flux measurements and products: averaging and errors c/o L. Yu, A. Schweiger, M. Cronin, S. de Szoeke</vt:lpstr>
      <vt:lpstr>Using deep ocean, sea surface, and top of atmosphere fluxes to constrain earth’s surface flux energy imbalance c/o L. Yu, A. Donohoe, K. Trendberth</vt:lpstr>
      <vt:lpstr>Societal relevance of coupled surface processes:</vt:lpstr>
      <vt:lpstr>Air-Sea Fluxes - or – Do we have to sweat the small stuff?</vt:lpstr>
      <vt:lpstr>Two regimes for surface wind-SST coupling</vt:lpstr>
      <vt:lpstr>Two regimes for surface wind-SST coupling</vt:lpstr>
      <vt:lpstr>Regional Air-Sea Flux:  Not so simple</vt:lpstr>
      <vt:lpstr>Correlation between monthly SST and latent heat flux</vt:lpstr>
      <vt:lpstr>Heat Flux Due to Submesoscale Variability</vt:lpstr>
      <vt:lpstr>Submesoscale Changes Due to Model Resolution (1/48 model minus 1/24 model)</vt:lpstr>
      <vt:lpstr>Questions</vt:lpstr>
      <vt:lpstr>Processes Influencing Air/Sea Interaction - Which are important?</vt:lpstr>
      <vt:lpstr>Small-scale response of surface wind to  mesoscale SST perturbations</vt:lpstr>
      <vt:lpstr>Mesoscale SST effects on curl and divergence</vt:lpstr>
      <vt:lpstr>Topic of Argument Since the 1980s</vt:lpstr>
      <vt:lpstr>How Does the Atmosphere Respond To the Ocean?</vt:lpstr>
      <vt:lpstr>Fluxes &amp; Air-Sea Temperature Difference</vt:lpstr>
      <vt:lpstr>But…. What if air flows from warm to cold?</vt:lpstr>
      <vt:lpstr>Which is correct? The fight begins….</vt:lpstr>
      <vt:lpstr>Near Surface Air Temperatures From Satellite</vt:lpstr>
      <vt:lpstr>Do Feedbacks Matter and on what scales?</vt:lpstr>
      <vt:lpstr>For What Processes Might We Expect Feedbacks?</vt:lpstr>
      <vt:lpstr>Motivation for Interaction over Currents</vt:lpstr>
      <vt:lpstr>Experimental design  for a two-way coupled model</vt:lpstr>
      <vt:lpstr>Coupling among three modeling components</vt:lpstr>
      <vt:lpstr>Changes in October Wind Stress Magnitude Relative to model with stress independent of waves and currents</vt:lpstr>
      <vt:lpstr>Changes in October Ocean Ekman Pumping</vt:lpstr>
      <vt:lpstr>Surface Wind Response</vt:lpstr>
      <vt:lpstr>PowerPoint Presentation</vt:lpstr>
      <vt:lpstr>PowerPoint Presentation</vt:lpstr>
      <vt:lpstr>PowerPoint Presentation</vt:lpstr>
      <vt:lpstr>Summary</vt:lpstr>
      <vt:lpstr>Questions?</vt:lpstr>
    </vt:vector>
  </TitlesOfParts>
  <LinksUpToDate>false</LinksUpToDate>
  <SharedDoc>false</SharedDoc>
  <HyperlinksChanged>false</HyperlinksChanged>
  <AppVersion>15.0039</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Ocean Surface Vector Wind Constellation: Status, Health and Future?</dc:title>
  <dc:creator>Paul Chang</dc:creator>
  <cp:lastModifiedBy>Kyla Drushka</cp:lastModifiedBy>
  <cp:revision>300</cp:revision>
  <dcterms:created xsi:type="dcterms:W3CDTF">2015-05-11T10:51:57Z</dcterms:created>
  <dcterms:modified xsi:type="dcterms:W3CDTF">2018-03-23T01:56:39Z</dcterms:modified>
</cp:coreProperties>
</file>